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79" r:id="rId2"/>
    <p:sldId id="380" r:id="rId3"/>
    <p:sldId id="363" r:id="rId4"/>
    <p:sldId id="364" r:id="rId5"/>
    <p:sldId id="370" r:id="rId6"/>
    <p:sldId id="368" r:id="rId7"/>
    <p:sldId id="369" r:id="rId8"/>
    <p:sldId id="365" r:id="rId9"/>
    <p:sldId id="305" r:id="rId10"/>
    <p:sldId id="366" r:id="rId11"/>
    <p:sldId id="367" r:id="rId12"/>
    <p:sldId id="371" r:id="rId13"/>
    <p:sldId id="372" r:id="rId14"/>
    <p:sldId id="373" r:id="rId15"/>
    <p:sldId id="374" r:id="rId16"/>
    <p:sldId id="378" r:id="rId17"/>
    <p:sldId id="37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Dr.Nittaya Phanuphak Pungpapong" initials="DP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7DC"/>
    <a:srgbClr val="49505A"/>
    <a:srgbClr val="06A8B3"/>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6" autoAdjust="0"/>
    <p:restoredTop sz="93608" autoAdjust="0"/>
  </p:normalViewPr>
  <p:slideViewPr>
    <p:cSldViewPr snapToGrid="0" snapToObjects="1">
      <p:cViewPr varScale="1">
        <p:scale>
          <a:sx n="69" d="100"/>
          <a:sy n="69" d="100"/>
        </p:scale>
        <p:origin x="400" y="44"/>
      </p:cViewPr>
      <p:guideLst>
        <p:guide orient="horz" pos="2160"/>
        <p:guide pos="3840"/>
      </p:guideLst>
    </p:cSldViewPr>
  </p:slideViewPr>
  <p:notesTextViewPr>
    <p:cViewPr>
      <p:scale>
        <a:sx n="1" d="1"/>
        <a:sy n="1" d="1"/>
      </p:scale>
      <p:origin x="0" y="0"/>
    </p:cViewPr>
  </p:notesTextViewPr>
  <p:sorterViewPr>
    <p:cViewPr>
      <p:scale>
        <a:sx n="14" d="25"/>
        <a:sy n="14" d="25"/>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8055"/>
          </a:xfrm>
          <a:prstGeom prst="rect">
            <a:avLst/>
          </a:prstGeom>
        </p:spPr>
        <p:txBody>
          <a:bodyPr vert="horz" lIns="91119" tIns="45559" rIns="91119" bIns="45559"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1119" tIns="45559" rIns="91119" bIns="45559" rtlCol="0"/>
          <a:lstStyle>
            <a:lvl1pPr algn="r">
              <a:defRPr sz="1200"/>
            </a:lvl1pPr>
          </a:lstStyle>
          <a:p>
            <a:fld id="{9B8A3FE5-7C99-9144-AC20-3070C1750642}" type="datetimeFigureOut">
              <a:rPr lang="en-US" smtClean="0"/>
              <a:t>7/20/2019</a:t>
            </a:fld>
            <a:endParaRPr lang="en-US"/>
          </a:p>
        </p:txBody>
      </p:sp>
      <p:sp>
        <p:nvSpPr>
          <p:cNvPr id="4" name="Slide Image Placehold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119" tIns="45559" rIns="91119" bIns="45559"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119" tIns="45559" rIns="91119" bIns="455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3"/>
            <a:ext cx="2945659" cy="498055"/>
          </a:xfrm>
          <a:prstGeom prst="rect">
            <a:avLst/>
          </a:prstGeom>
        </p:spPr>
        <p:txBody>
          <a:bodyPr vert="horz" lIns="91119" tIns="45559" rIns="91119" bIns="4555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8055"/>
          </a:xfrm>
          <a:prstGeom prst="rect">
            <a:avLst/>
          </a:prstGeom>
        </p:spPr>
        <p:txBody>
          <a:bodyPr vert="horz" lIns="91119" tIns="45559" rIns="91119" bIns="45559" rtlCol="0" anchor="b"/>
          <a:lstStyle>
            <a:lvl1pPr algn="r">
              <a:defRPr sz="1200"/>
            </a:lvl1pPr>
          </a:lstStyle>
          <a:p>
            <a:fld id="{627CB4B8-584E-EE4F-861A-4B05F5AE023C}" type="slidenum">
              <a:rPr lang="en-US" smtClean="0"/>
              <a:t>‹#›</a:t>
            </a:fld>
            <a:endParaRPr lang="en-US"/>
          </a:p>
        </p:txBody>
      </p:sp>
    </p:spTree>
    <p:extLst>
      <p:ext uri="{BB962C8B-B14F-4D97-AF65-F5344CB8AC3E}">
        <p14:creationId xmlns:p14="http://schemas.microsoft.com/office/powerpoint/2010/main" val="34488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30DB4-8EE6-C341-8D6D-55308C1F1758}" type="slidenum">
              <a:rPr lang="en-US" smtClean="0"/>
              <a:t>2</a:t>
            </a:fld>
            <a:endParaRPr lang="en-US"/>
          </a:p>
        </p:txBody>
      </p:sp>
    </p:spTree>
    <p:extLst>
      <p:ext uri="{BB962C8B-B14F-4D97-AF65-F5344CB8AC3E}">
        <p14:creationId xmlns:p14="http://schemas.microsoft.com/office/powerpoint/2010/main" val="391446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of the script</a:t>
            </a:r>
          </a:p>
          <a:p>
            <a:endParaRPr lang="en-US" dirty="0"/>
          </a:p>
          <a:p>
            <a:r>
              <a:rPr lang="en-US" dirty="0"/>
              <a:t>AS: I think the text boxes with the sources of the data should all be in the same space to the extent possible.  That is either to the far left or far right at the bottom of the slide and the same font size as much as possible.  </a:t>
            </a:r>
            <a:endParaRPr lang="en-US" dirty="0" smtClean="0"/>
          </a:p>
          <a:p>
            <a:r>
              <a:rPr lang="en-US" dirty="0" smtClean="0"/>
              <a:t>I </a:t>
            </a:r>
            <a:r>
              <a:rPr lang="en-US" dirty="0"/>
              <a:t>also would revise the text here since the CROI audience does not know these groups.  As below</a:t>
            </a:r>
            <a:r>
              <a:rPr lang="en-US" dirty="0" smtClean="0"/>
              <a:t>. - </a:t>
            </a:r>
            <a:r>
              <a:rPr lang="en-US" b="1" dirty="0" smtClean="0"/>
              <a:t>DONE</a:t>
            </a:r>
            <a:endParaRPr lang="en-US" b="1" dirty="0"/>
          </a:p>
          <a:p>
            <a:endParaRPr lang="en-US" dirty="0"/>
          </a:p>
          <a:p>
            <a:r>
              <a:rPr lang="en-US" i="1" dirty="0"/>
              <a:t>Source: National AIDS Program web report: National Health and Security Office, 31 December 2018</a:t>
            </a:r>
          </a:p>
        </p:txBody>
      </p:sp>
      <p:sp>
        <p:nvSpPr>
          <p:cNvPr id="4" name="Slide Number Placeholder 3"/>
          <p:cNvSpPr>
            <a:spLocks noGrp="1"/>
          </p:cNvSpPr>
          <p:nvPr>
            <p:ph type="sldNum" sz="quarter" idx="10"/>
          </p:nvPr>
        </p:nvSpPr>
        <p:spPr/>
        <p:txBody>
          <a:bodyPr/>
          <a:lstStyle/>
          <a:p>
            <a:fld id="{6BDA23BA-C1C5-4E50-B9C7-EEEB982C8684}" type="slidenum">
              <a:rPr lang="en-US" smtClean="0"/>
              <a:t>3</a:t>
            </a:fld>
            <a:endParaRPr lang="en-US"/>
          </a:p>
        </p:txBody>
      </p:sp>
    </p:spTree>
    <p:extLst>
      <p:ext uri="{BB962C8B-B14F-4D97-AF65-F5344CB8AC3E}">
        <p14:creationId xmlns:p14="http://schemas.microsoft.com/office/powerpoint/2010/main" val="80621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With growing need for the country and the government to have transgender-specific data to inform policy, the TRCARC established the Tangerine Clinic last year to provide trans-led, integrated, hormone therapy and sexual health services to both transwomen and transmen. </a:t>
            </a:r>
          </a:p>
          <a:p>
            <a:pPr>
              <a:defRPr/>
            </a:pPr>
            <a:endParaRPr lang="en-US" dirty="0"/>
          </a:p>
          <a:p>
            <a:pPr>
              <a:defRPr/>
            </a:pPr>
            <a:r>
              <a:rPr lang="en-US" dirty="0"/>
              <a:t>HIV prevalence among 300 transwomen clients up to now was 9%. 16% had sexual reassignment surgery and a look at subset of transwomen post-surgery revealed that around 80% had neovaginal sex and one fifth  carried oncogenic HPV types in the neovagina.  None had neovaginal exam after surgery and a few had warts or foreign bodies inside it.  Every woman was very satisfied with the exam.  Data from the Tangerine Clinic will further inform us on how long-term sexual health care should be provided for these women in Thailand. </a:t>
            </a:r>
          </a:p>
          <a:p>
            <a:pPr>
              <a:defRPr/>
            </a:pPr>
            <a:endParaRPr lang="en-US" dirty="0"/>
          </a:p>
          <a:p>
            <a:pPr>
              <a:defRPr/>
            </a:pPr>
            <a:r>
              <a:rPr lang="en-US" dirty="0"/>
              <a:t>The Tangerine team has also recently reached out to TG community-based organizations to strengthen the capacities of TG lay providers to provide hormone monitoring services, in addition to just providing HIV testing and </a:t>
            </a:r>
            <a:r>
              <a:rPr lang="en-US" dirty="0" err="1"/>
              <a:t>PrEP</a:t>
            </a:r>
            <a:r>
              <a:rPr lang="en-US" dirty="0"/>
              <a:t>, to their clients with an aim to enhance adherence and retention of TG </a:t>
            </a:r>
            <a:r>
              <a:rPr lang="en-US" dirty="0" err="1"/>
              <a:t>PrEP</a:t>
            </a:r>
            <a:r>
              <a:rPr lang="en-US" dirty="0"/>
              <a:t> users and TG ART clients in HIV prevention and treatment programs.</a:t>
            </a:r>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800">
                <a:solidFill>
                  <a:schemeClr val="tx1"/>
                </a:solidFill>
                <a:latin typeface="Verdana" panose="020B0604030504040204" pitchFamily="34" charset="0"/>
                <a:cs typeface="Angsana New" panose="02020603050405020304" pitchFamily="18" charset="-34"/>
              </a:defRPr>
            </a:lvl1pPr>
            <a:lvl2pPr marL="742950" indent="-285750" defTabSz="457200">
              <a:defRPr sz="2800">
                <a:solidFill>
                  <a:schemeClr val="tx1"/>
                </a:solidFill>
                <a:latin typeface="Verdana" panose="020B0604030504040204" pitchFamily="34" charset="0"/>
                <a:cs typeface="Angsana New" panose="02020603050405020304" pitchFamily="18" charset="-34"/>
              </a:defRPr>
            </a:lvl2pPr>
            <a:lvl3pPr marL="1143000" indent="-228600" defTabSz="457200">
              <a:defRPr sz="2800">
                <a:solidFill>
                  <a:schemeClr val="tx1"/>
                </a:solidFill>
                <a:latin typeface="Verdana" panose="020B0604030504040204" pitchFamily="34" charset="0"/>
                <a:cs typeface="Angsana New" panose="02020603050405020304" pitchFamily="18" charset="-34"/>
              </a:defRPr>
            </a:lvl3pPr>
            <a:lvl4pPr marL="1600200" indent="-228600" defTabSz="457200">
              <a:defRPr sz="2800">
                <a:solidFill>
                  <a:schemeClr val="tx1"/>
                </a:solidFill>
                <a:latin typeface="Verdana" panose="020B0604030504040204" pitchFamily="34" charset="0"/>
                <a:cs typeface="Angsana New" panose="02020603050405020304" pitchFamily="18" charset="-34"/>
              </a:defRPr>
            </a:lvl4pPr>
            <a:lvl5pPr marL="2057400" indent="-228600" defTabSz="457200">
              <a:defRPr sz="2800">
                <a:solidFill>
                  <a:schemeClr val="tx1"/>
                </a:solidFill>
                <a:latin typeface="Verdana" panose="020B0604030504040204" pitchFamily="34" charset="0"/>
                <a:cs typeface="Angsana New" panose="02020603050405020304" pitchFamily="18" charset="-34"/>
              </a:defRPr>
            </a:lvl5pPr>
            <a:lvl6pPr marL="2514600" indent="-228600" defTabSz="457200" eaLnBrk="0" fontAlgn="base" hangingPunct="0">
              <a:spcBef>
                <a:spcPct val="0"/>
              </a:spcBef>
              <a:spcAft>
                <a:spcPct val="0"/>
              </a:spcAft>
              <a:defRPr sz="2800">
                <a:solidFill>
                  <a:schemeClr val="tx1"/>
                </a:solidFill>
                <a:latin typeface="Verdana" panose="020B0604030504040204" pitchFamily="34" charset="0"/>
                <a:cs typeface="Angsana New" panose="02020603050405020304" pitchFamily="18" charset="-34"/>
              </a:defRPr>
            </a:lvl6pPr>
            <a:lvl7pPr marL="2971800" indent="-228600" defTabSz="457200" eaLnBrk="0" fontAlgn="base" hangingPunct="0">
              <a:spcBef>
                <a:spcPct val="0"/>
              </a:spcBef>
              <a:spcAft>
                <a:spcPct val="0"/>
              </a:spcAft>
              <a:defRPr sz="2800">
                <a:solidFill>
                  <a:schemeClr val="tx1"/>
                </a:solidFill>
                <a:latin typeface="Verdana" panose="020B0604030504040204" pitchFamily="34" charset="0"/>
                <a:cs typeface="Angsana New" panose="02020603050405020304" pitchFamily="18" charset="-34"/>
              </a:defRPr>
            </a:lvl7pPr>
            <a:lvl8pPr marL="3429000" indent="-228600" defTabSz="457200" eaLnBrk="0" fontAlgn="base" hangingPunct="0">
              <a:spcBef>
                <a:spcPct val="0"/>
              </a:spcBef>
              <a:spcAft>
                <a:spcPct val="0"/>
              </a:spcAft>
              <a:defRPr sz="2800">
                <a:solidFill>
                  <a:schemeClr val="tx1"/>
                </a:solidFill>
                <a:latin typeface="Verdana" panose="020B0604030504040204" pitchFamily="34" charset="0"/>
                <a:cs typeface="Angsana New" panose="02020603050405020304" pitchFamily="18" charset="-34"/>
              </a:defRPr>
            </a:lvl8pPr>
            <a:lvl9pPr marL="3886200" indent="-228600" defTabSz="457200" eaLnBrk="0" fontAlgn="base" hangingPunct="0">
              <a:spcBef>
                <a:spcPct val="0"/>
              </a:spcBef>
              <a:spcAft>
                <a:spcPct val="0"/>
              </a:spcAft>
              <a:defRPr sz="2800">
                <a:solidFill>
                  <a:schemeClr val="tx1"/>
                </a:solidFill>
                <a:latin typeface="Verdana" panose="020B0604030504040204" pitchFamily="34" charset="0"/>
                <a:cs typeface="Angsana New" panose="02020603050405020304" pitchFamily="18" charset="-34"/>
              </a:defRPr>
            </a:lvl9pPr>
          </a:lstStyle>
          <a:p>
            <a:fld id="{EF7BEC98-1F3E-42C7-B9E2-50EED6A53135}" type="slidenum">
              <a:rPr lang="en-US" altLang="th-TH" sz="1200">
                <a:solidFill>
                  <a:srgbClr val="000000"/>
                </a:solidFill>
                <a:latin typeface="Calibri" panose="020F0502020204030204" pitchFamily="34" charset="0"/>
              </a:rPr>
              <a:pPr/>
              <a:t>6</a:t>
            </a:fld>
            <a:endParaRPr lang="en-US" altLang="th-TH"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7164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Hormone</a:t>
            </a:r>
            <a:r>
              <a:rPr lang="en-US" baseline="0" dirty="0"/>
              <a:t> / prep uptake </a:t>
            </a:r>
          </a:p>
          <a:p>
            <a:r>
              <a:rPr lang="en-US" baseline="0" dirty="0"/>
              <a:t>Add trans pho</a:t>
            </a:r>
          </a:p>
          <a:p>
            <a:r>
              <a:rPr lang="en-US" b="1" baseline="0" dirty="0"/>
              <a:t>= SLIDE # 16 on the </a:t>
            </a:r>
            <a:r>
              <a:rPr lang="en-US" b="1" baseline="0" dirty="0" err="1"/>
              <a:t>script_PP</a:t>
            </a:r>
            <a:endParaRPr lang="en-US" b="1" baseline="0" dirty="0"/>
          </a:p>
          <a:p>
            <a:endParaRPr lang="en-US" b="1" baseline="0" dirty="0"/>
          </a:p>
          <a:p>
            <a:r>
              <a:rPr lang="en-US" b="0" baseline="0" dirty="0"/>
              <a:t>AS: have revised title; on right graphic change to “Received </a:t>
            </a:r>
            <a:r>
              <a:rPr lang="en-US" b="0" baseline="0" dirty="0" err="1"/>
              <a:t>PrEP</a:t>
            </a:r>
            <a:r>
              <a:rPr lang="en-US" b="0" baseline="0" dirty="0"/>
              <a:t>” with a </a:t>
            </a:r>
            <a:r>
              <a:rPr lang="en-US" b="1" baseline="0" dirty="0"/>
              <a:t>‘d</a:t>
            </a:r>
            <a:r>
              <a:rPr lang="en-US" b="1" i="1" baseline="0" dirty="0"/>
              <a:t>’ </a:t>
            </a:r>
            <a:r>
              <a:rPr lang="en-US" b="1" i="1" baseline="0" dirty="0" smtClean="0"/>
              <a:t> _ OK</a:t>
            </a:r>
            <a:endParaRPr lang="en-US" b="1" i="1" dirty="0"/>
          </a:p>
        </p:txBody>
      </p:sp>
      <p:sp>
        <p:nvSpPr>
          <p:cNvPr id="4" name="Slide Number Placeholder 3"/>
          <p:cNvSpPr>
            <a:spLocks noGrp="1"/>
          </p:cNvSpPr>
          <p:nvPr>
            <p:ph type="sldNum" sz="quarter" idx="10"/>
          </p:nvPr>
        </p:nvSpPr>
        <p:spPr/>
        <p:txBody>
          <a:bodyPr/>
          <a:lstStyle/>
          <a:p>
            <a:fld id="{627CB4B8-584E-EE4F-861A-4B05F5AE023C}" type="slidenum">
              <a:rPr lang="en-US" smtClean="0"/>
              <a:t>7</a:t>
            </a:fld>
            <a:endParaRPr lang="en-US"/>
          </a:p>
        </p:txBody>
      </p:sp>
    </p:spTree>
    <p:extLst>
      <p:ext uri="{BB962C8B-B14F-4D97-AF65-F5344CB8AC3E}">
        <p14:creationId xmlns:p14="http://schemas.microsoft.com/office/powerpoint/2010/main" val="283556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have revised the title.  I think KPLHS is too complex an </a:t>
            </a:r>
            <a:r>
              <a:rPr lang="en-US" dirty="0" smtClean="0"/>
              <a:t>acronym </a:t>
            </a:r>
            <a:r>
              <a:rPr lang="en-US" b="1" dirty="0" smtClean="0"/>
              <a:t>_ Very Nice.</a:t>
            </a:r>
            <a:endParaRPr lang="en-US" b="1" dirty="0"/>
          </a:p>
          <a:p>
            <a:endParaRPr lang="en-US" dirty="0"/>
          </a:p>
          <a:p>
            <a:r>
              <a:rPr lang="en-US" dirty="0"/>
              <a:t>Please revise CHIANGMAI to </a:t>
            </a:r>
            <a:r>
              <a:rPr lang="en-US" b="1" dirty="0"/>
              <a:t>CHIANG MAI</a:t>
            </a:r>
          </a:p>
          <a:p>
            <a:endParaRPr lang="en-US" dirty="0"/>
          </a:p>
          <a:p>
            <a:r>
              <a:rPr lang="en-US" dirty="0"/>
              <a:t>Revise graphic on the right:  top bullet – delete “All”; for the 3</a:t>
            </a:r>
            <a:r>
              <a:rPr lang="en-US" baseline="30000" dirty="0"/>
              <a:t>rd</a:t>
            </a:r>
            <a:r>
              <a:rPr lang="en-US" dirty="0"/>
              <a:t> bullet, I don’t understand if these are </a:t>
            </a:r>
            <a:r>
              <a:rPr lang="en-US" dirty="0" err="1"/>
              <a:t>PrEP</a:t>
            </a:r>
            <a:r>
              <a:rPr lang="en-US" dirty="0"/>
              <a:t> users </a:t>
            </a:r>
            <a:r>
              <a:rPr lang="en-US" dirty="0" err="1"/>
              <a:t>nationwifde</a:t>
            </a:r>
            <a:r>
              <a:rPr lang="en-US" dirty="0"/>
              <a:t> </a:t>
            </a:r>
            <a:r>
              <a:rPr lang="en-US" b="1" dirty="0"/>
              <a:t>by</a:t>
            </a:r>
            <a:r>
              <a:rPr lang="en-US" dirty="0"/>
              <a:t> mid-2018?  It is different from the other 2 bullets above them; did all of these people receive services at the community health centers?  If you are saying “nationwide” but that only applies to KPLHS sites, then it is not quite clear to use the term nationwide.  ”Nationwide” implies beyond the places you have named.  Would revise the KPLHS in the graphic as well.  </a:t>
            </a:r>
            <a:r>
              <a:rPr lang="en-US" b="1" dirty="0" smtClean="0"/>
              <a:t> </a:t>
            </a:r>
            <a:r>
              <a:rPr lang="en-US" b="1" dirty="0" smtClean="0">
                <a:solidFill>
                  <a:srgbClr val="FF0000"/>
                </a:solidFill>
              </a:rPr>
              <a:t>[KT:</a:t>
            </a:r>
            <a:r>
              <a:rPr lang="en-US" b="1" baseline="0" dirty="0" smtClean="0">
                <a:solidFill>
                  <a:srgbClr val="FF0000"/>
                </a:solidFill>
              </a:rPr>
              <a:t> added ‘of’ after all percentages to clarify AS’ points]</a:t>
            </a:r>
            <a:endParaRPr lang="en-US" b="1" dirty="0" smtClean="0"/>
          </a:p>
          <a:p>
            <a:r>
              <a:rPr lang="en-US" dirty="0" smtClean="0"/>
              <a:t>If </a:t>
            </a:r>
            <a:r>
              <a:rPr lang="en-US" dirty="0"/>
              <a:t>all of this graphic is about KPLHS, then you could delete “under KPLHS</a:t>
            </a:r>
            <a:r>
              <a:rPr lang="en-US" dirty="0" smtClean="0"/>
              <a:t>” </a:t>
            </a:r>
            <a:r>
              <a:rPr lang="en-US" b="1" dirty="0" smtClean="0"/>
              <a:t>_ Agree</a:t>
            </a:r>
            <a:endParaRPr lang="en-US" b="1" dirty="0"/>
          </a:p>
        </p:txBody>
      </p:sp>
      <p:sp>
        <p:nvSpPr>
          <p:cNvPr id="4" name="Slide Number Placeholder 3"/>
          <p:cNvSpPr>
            <a:spLocks noGrp="1"/>
          </p:cNvSpPr>
          <p:nvPr>
            <p:ph type="sldNum" sz="quarter" idx="10"/>
          </p:nvPr>
        </p:nvSpPr>
        <p:spPr/>
        <p:txBody>
          <a:bodyPr/>
          <a:lstStyle/>
          <a:p>
            <a:fld id="{627CB4B8-584E-EE4F-861A-4B05F5AE023C}" type="slidenum">
              <a:rPr lang="en-US" smtClean="0"/>
              <a:t>8</a:t>
            </a:fld>
            <a:endParaRPr lang="en-US"/>
          </a:p>
        </p:txBody>
      </p:sp>
    </p:spTree>
    <p:extLst>
      <p:ext uri="{BB962C8B-B14F-4D97-AF65-F5344CB8AC3E}">
        <p14:creationId xmlns:p14="http://schemas.microsoft.com/office/powerpoint/2010/main" val="303871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00">
              <a:defRPr/>
            </a:pPr>
            <a:r>
              <a:rPr lang="en-US" b="0" dirty="0" smtClean="0"/>
              <a:t>AS</a:t>
            </a:r>
            <a:r>
              <a:rPr lang="en-US" b="0" dirty="0"/>
              <a:t>: The titles for these slides need to be the same.  They are all in different sizes and colors for Same-Day ART.  I have revised them all to be more consistent.</a:t>
            </a:r>
          </a:p>
          <a:p>
            <a:endParaRPr lang="en-US" dirty="0"/>
          </a:p>
        </p:txBody>
      </p:sp>
      <p:sp>
        <p:nvSpPr>
          <p:cNvPr id="4" name="Slide Number Placeholder 3"/>
          <p:cNvSpPr>
            <a:spLocks noGrp="1"/>
          </p:cNvSpPr>
          <p:nvPr>
            <p:ph type="sldNum" sz="quarter" idx="10"/>
          </p:nvPr>
        </p:nvSpPr>
        <p:spPr/>
        <p:txBody>
          <a:bodyPr/>
          <a:lstStyle/>
          <a:p>
            <a:fld id="{627CB4B8-584E-EE4F-861A-4B05F5AE023C}" type="slidenum">
              <a:rPr lang="en-US" smtClean="0"/>
              <a:t>9</a:t>
            </a:fld>
            <a:endParaRPr lang="en-US"/>
          </a:p>
        </p:txBody>
      </p:sp>
    </p:spTree>
    <p:extLst>
      <p:ext uri="{BB962C8B-B14F-4D97-AF65-F5344CB8AC3E}">
        <p14:creationId xmlns:p14="http://schemas.microsoft.com/office/powerpoint/2010/main" val="349676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h-TH" smtClean="0"/>
              <a:t>PrEP is available for free to key populations under the community-led PrEP program using the money from Thai Red Cross HIV Prevention Public Donation Fund.  Her Royal Highness Princess Soamsawali who established this public donation fund, which was originally used for PMTCT, has been kind enough to give her blessing quote to our colleagues in 7 drop-in centers to give courage and support to the community-led PrEP program.  This program was therefore named the “Princess PrEP program”.</a:t>
            </a:r>
          </a:p>
          <a:p>
            <a:endParaRPr lang="en-US" altLang="th-TH"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2F6231EA-F4D4-4F0C-9A98-B1DDB16F0EC0}" type="slidenum">
              <a:rPr lang="en-US" altLang="th-TH" sz="1200">
                <a:latin typeface="Calibri" panose="020F0502020204030204" pitchFamily="34" charset="0"/>
              </a:rPr>
              <a:pPr/>
              <a:t>12</a:t>
            </a:fld>
            <a:endParaRPr lang="en-US" altLang="th-TH" sz="1200">
              <a:latin typeface="Calibri" panose="020F0502020204030204" pitchFamily="34" charset="0"/>
            </a:endParaRPr>
          </a:p>
        </p:txBody>
      </p:sp>
    </p:spTree>
    <p:extLst>
      <p:ext uri="{BB962C8B-B14F-4D97-AF65-F5344CB8AC3E}">
        <p14:creationId xmlns:p14="http://schemas.microsoft.com/office/powerpoint/2010/main" val="3935217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77BA-644C-1344-8619-A9260ADCCAA9}"/>
              </a:ext>
            </a:extLst>
          </p:cNvPr>
          <p:cNvSpPr>
            <a:spLocks noGrp="1"/>
          </p:cNvSpPr>
          <p:nvPr>
            <p:ph type="ctrTitle"/>
          </p:nvPr>
        </p:nvSpPr>
        <p:spPr>
          <a:xfrm>
            <a:off x="4494943" y="1762017"/>
            <a:ext cx="7320337" cy="2239767"/>
          </a:xfrm>
        </p:spPr>
        <p:txBody>
          <a:bodyPr anchor="b">
            <a:normAutofit/>
          </a:bodyPr>
          <a:lstStyle>
            <a:lvl1pPr algn="l">
              <a:defRPr sz="4400" b="1">
                <a:solidFill>
                  <a:schemeClr val="tx1">
                    <a:lumMod val="65000"/>
                    <a:lumOff val="35000"/>
                  </a:schemeClr>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6622E2AA-7D87-334C-8D51-3A93DAD53BC7}"/>
              </a:ext>
            </a:extLst>
          </p:cNvPr>
          <p:cNvSpPr>
            <a:spLocks noGrp="1"/>
          </p:cNvSpPr>
          <p:nvPr>
            <p:ph type="subTitle" idx="1"/>
          </p:nvPr>
        </p:nvSpPr>
        <p:spPr>
          <a:xfrm>
            <a:off x="4494942" y="4279186"/>
            <a:ext cx="7320338" cy="978613"/>
          </a:xfrm>
        </p:spPr>
        <p:txBody>
          <a:bodyPr/>
          <a:lstStyle>
            <a:lvl1pPr marL="0" indent="0" algn="l">
              <a:buNone/>
              <a:defRPr sz="2400">
                <a:solidFill>
                  <a:srgbClr val="06A8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43004E5-6588-CB45-80EC-977153358B24}"/>
              </a:ext>
            </a:extLst>
          </p:cNvPr>
          <p:cNvSpPr>
            <a:spLocks noGrp="1"/>
          </p:cNvSpPr>
          <p:nvPr>
            <p:ph type="sldNum" sz="quarter" idx="12"/>
          </p:nvPr>
        </p:nvSpPr>
        <p:spPr/>
        <p:txBody>
          <a:bodyPr/>
          <a:lstStyle/>
          <a:p>
            <a:fld id="{1A76B1CA-08E7-F341-8C6E-721B42678DA5}" type="slidenum">
              <a:rPr lang="en-US" smtClean="0"/>
              <a:t>‹#›</a:t>
            </a:fld>
            <a:endParaRPr lang="en-US"/>
          </a:p>
        </p:txBody>
      </p:sp>
      <p:pic>
        <p:nvPicPr>
          <p:cNvPr id="9" name="Picture 8">
            <a:extLst>
              <a:ext uri="{FF2B5EF4-FFF2-40B4-BE49-F238E27FC236}">
                <a16:creationId xmlns:a16="http://schemas.microsoft.com/office/drawing/2014/main" id="{B12DC7C3-4CE5-490B-AFB5-29EA2C62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462" y="239984"/>
            <a:ext cx="1329818" cy="1206773"/>
          </a:xfrm>
          <a:prstGeom prst="rect">
            <a:avLst/>
          </a:prstGeom>
        </p:spPr>
      </p:pic>
    </p:spTree>
    <p:extLst>
      <p:ext uri="{BB962C8B-B14F-4D97-AF65-F5344CB8AC3E}">
        <p14:creationId xmlns:p14="http://schemas.microsoft.com/office/powerpoint/2010/main" val="1338608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ADD6-AF03-544D-A35B-3EC6FBB4A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81AE10-8BE0-434A-9733-39C53BD76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EE367D-462D-AE48-9A73-2D65026BC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3908A6-2751-1D4E-8AE3-D049BA0D4287}"/>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6" name="Footer Placeholder 5">
            <a:extLst>
              <a:ext uri="{FF2B5EF4-FFF2-40B4-BE49-F238E27FC236}">
                <a16:creationId xmlns:a16="http://schemas.microsoft.com/office/drawing/2014/main" id="{05A9BAD7-0084-2F42-823F-D1F5AD477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5A660-7E1D-874D-8958-7D5CF26F0E2C}"/>
              </a:ext>
            </a:extLst>
          </p:cNvPr>
          <p:cNvSpPr>
            <a:spLocks noGrp="1"/>
          </p:cNvSpPr>
          <p:nvPr>
            <p:ph type="sldNum" sz="quarter" idx="12"/>
          </p:nvPr>
        </p:nvSpPr>
        <p:spPr/>
        <p:txBody>
          <a:bodyPr/>
          <a:lstStyle/>
          <a:p>
            <a:fld id="{1A76B1CA-08E7-F341-8C6E-721B42678DA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56" y="-79430"/>
            <a:ext cx="12228295" cy="6878415"/>
          </a:xfrm>
          <a:prstGeom prst="rect">
            <a:avLst/>
          </a:prstGeom>
        </p:spPr>
      </p:pic>
    </p:spTree>
    <p:extLst>
      <p:ext uri="{BB962C8B-B14F-4D97-AF65-F5344CB8AC3E}">
        <p14:creationId xmlns:p14="http://schemas.microsoft.com/office/powerpoint/2010/main" val="11126944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3F8AAE-0A1F-6D45-A0E7-27085203DB6A}"/>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6" name="Footer Placeholder 5">
            <a:extLst>
              <a:ext uri="{FF2B5EF4-FFF2-40B4-BE49-F238E27FC236}">
                <a16:creationId xmlns:a16="http://schemas.microsoft.com/office/drawing/2014/main" id="{C7D0C4B2-F693-9240-A7C2-AEF4809A4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E1466-2CA7-BE46-9D62-98D29FD39DE1}"/>
              </a:ext>
            </a:extLst>
          </p:cNvPr>
          <p:cNvSpPr>
            <a:spLocks noGrp="1"/>
          </p:cNvSpPr>
          <p:nvPr>
            <p:ph type="sldNum" sz="quarter" idx="12"/>
          </p:nvPr>
        </p:nvSpPr>
        <p:spPr/>
        <p:txBody>
          <a:bodyPr/>
          <a:lstStyle/>
          <a:p>
            <a:fld id="{1A76B1CA-08E7-F341-8C6E-721B42678DA5}" type="slidenum">
              <a:rPr lang="en-US" smtClean="0"/>
              <a:t>‹#›</a:t>
            </a:fld>
            <a:endParaRPr lang="en-US"/>
          </a:p>
        </p:txBody>
      </p:sp>
      <p:sp>
        <p:nvSpPr>
          <p:cNvPr id="9" name="Rectangle 8"/>
          <p:cNvSpPr/>
          <p:nvPr userDrawn="1"/>
        </p:nvSpPr>
        <p:spPr>
          <a:xfrm>
            <a:off x="79513" y="0"/>
            <a:ext cx="576470" cy="180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0068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890B-726A-AF49-94EF-7F7384753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2CA9B9-E2CC-064A-89B2-044AB36B32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3CA74-76BF-964A-85C1-D7CC347A1427}"/>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5" name="Footer Placeholder 4">
            <a:extLst>
              <a:ext uri="{FF2B5EF4-FFF2-40B4-BE49-F238E27FC236}">
                <a16:creationId xmlns:a16="http://schemas.microsoft.com/office/drawing/2014/main" id="{0951FA38-7C9F-994F-A05D-6F8C88E25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88250-B382-064A-A081-5BB6EA2E3CDC}"/>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2750570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1204E-2506-0049-9652-3B1FFE063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C568C-73D1-584F-A61A-343B38EB7F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64327-9C6F-6C4B-AB90-E5C8D954E26B}"/>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5" name="Footer Placeholder 4">
            <a:extLst>
              <a:ext uri="{FF2B5EF4-FFF2-40B4-BE49-F238E27FC236}">
                <a16:creationId xmlns:a16="http://schemas.microsoft.com/office/drawing/2014/main" id="{F0392DD7-72AA-D641-99A8-73ED5FFED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3F22A-46C3-AB40-AB5B-F1737B4D9ADB}"/>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26124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A377-8342-794B-B154-6513B5A1C081}"/>
              </a:ext>
            </a:extLst>
          </p:cNvPr>
          <p:cNvSpPr>
            <a:spLocks noGrp="1"/>
          </p:cNvSpPr>
          <p:nvPr>
            <p:ph type="title"/>
          </p:nvPr>
        </p:nvSpPr>
        <p:spPr>
          <a:xfrm>
            <a:off x="838200" y="365125"/>
            <a:ext cx="10515600" cy="917023"/>
          </a:xfrm>
        </p:spPr>
        <p:txBody>
          <a:bodyPr>
            <a:normAutofit/>
          </a:bodyPr>
          <a:lstStyle>
            <a:lvl1pPr>
              <a:defRPr sz="4000" b="1">
                <a:solidFill>
                  <a:schemeClr val="tx1">
                    <a:lumMod val="65000"/>
                    <a:lumOff val="35000"/>
                  </a:schemeClr>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AB7D945-9437-A941-B13D-32C3756131A3}"/>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7752B75-C601-CC40-89C8-8B8E441889F0}"/>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5" name="Footer Placeholder 4">
            <a:extLst>
              <a:ext uri="{FF2B5EF4-FFF2-40B4-BE49-F238E27FC236}">
                <a16:creationId xmlns:a16="http://schemas.microsoft.com/office/drawing/2014/main" id="{C8E0548D-D993-7049-A498-BC8426C62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DD105-B9EE-7548-ACB6-B7385C38073D}"/>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3970379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CF64-D8C9-C641-B948-30BC3276B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4D0F71-5E36-384E-9962-09CB4F8D3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C62F79-5576-4D48-9DE3-A9591F319518}"/>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5" name="Footer Placeholder 4">
            <a:extLst>
              <a:ext uri="{FF2B5EF4-FFF2-40B4-BE49-F238E27FC236}">
                <a16:creationId xmlns:a16="http://schemas.microsoft.com/office/drawing/2014/main" id="{7012CA2B-FB30-A44C-BBC8-6CCA9A993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7AD18-46B2-CE48-BCAA-F394B99A8D9F}"/>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335299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9A7F-0420-124E-9A40-5FA243AA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E0796-82AF-3245-9210-8E799493DF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1EEBF-C017-CA4A-8DEE-CA6646F972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40E5F-2C3E-3C41-A4A6-1CE8D507EA16}"/>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6" name="Footer Placeholder 5">
            <a:extLst>
              <a:ext uri="{FF2B5EF4-FFF2-40B4-BE49-F238E27FC236}">
                <a16:creationId xmlns:a16="http://schemas.microsoft.com/office/drawing/2014/main" id="{B29C2148-4167-4249-A31C-283D557A5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E41AF-796D-5746-8CA9-39C343D7B749}"/>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280088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FC03-D63F-C642-85FA-832BF7A549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E3E624-8715-094E-ADBD-6D3674818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41EA3D-8E80-1949-92AD-61C2E67CBA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A3CD5-B1F3-9740-88C5-4B1178A29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902293-20C1-6C46-B225-F662A96556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21E53-6269-DB45-9C2F-E95F70FF7DB4}"/>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8" name="Footer Placeholder 7">
            <a:extLst>
              <a:ext uri="{FF2B5EF4-FFF2-40B4-BE49-F238E27FC236}">
                <a16:creationId xmlns:a16="http://schemas.microsoft.com/office/drawing/2014/main" id="{3FA0E75C-4251-8B4E-9515-8FE6DC1CF0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377979-6B2E-314D-B9AC-0D2DB4B72D24}"/>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397970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7977-8FDE-DA46-BC91-A7FA3906C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35C1B-A373-2843-81DA-B6A6BC317A5E}"/>
              </a:ext>
            </a:extLst>
          </p:cNvPr>
          <p:cNvSpPr>
            <a:spLocks noGrp="1"/>
          </p:cNvSpPr>
          <p:nvPr>
            <p:ph type="dt" sz="half" idx="10"/>
          </p:nvPr>
        </p:nvSpPr>
        <p:spPr/>
        <p:txBody>
          <a:bodyPr/>
          <a:lstStyle/>
          <a:p>
            <a:fld id="{8F4F9165-6EB0-184C-8772-4EB3525C53BB}" type="datetimeFigureOut">
              <a:rPr lang="en-US" smtClean="0"/>
              <a:t>7/20/2019</a:t>
            </a:fld>
            <a:endParaRPr lang="en-US"/>
          </a:p>
        </p:txBody>
      </p:sp>
      <p:sp>
        <p:nvSpPr>
          <p:cNvPr id="4" name="Footer Placeholder 3">
            <a:extLst>
              <a:ext uri="{FF2B5EF4-FFF2-40B4-BE49-F238E27FC236}">
                <a16:creationId xmlns:a16="http://schemas.microsoft.com/office/drawing/2014/main" id="{7C7A19B3-5583-144C-A848-23BD7D025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B7CB4B-53C4-B246-A78E-DB977D3B93BC}"/>
              </a:ext>
            </a:extLst>
          </p:cNvPr>
          <p:cNvSpPr>
            <a:spLocks noGrp="1"/>
          </p:cNvSpPr>
          <p:nvPr>
            <p:ph type="sldNum" sz="quarter" idx="12"/>
          </p:nvPr>
        </p:nvSpPr>
        <p:spPr/>
        <p:txBody>
          <a:bodyPr/>
          <a:lstStyle/>
          <a:p>
            <a:fld id="{1A76B1CA-08E7-F341-8C6E-721B42678DA5}" type="slidenum">
              <a:rPr lang="en-US" smtClean="0"/>
              <a:t>‹#›</a:t>
            </a:fld>
            <a:endParaRPr lang="en-US"/>
          </a:p>
        </p:txBody>
      </p:sp>
    </p:spTree>
    <p:extLst>
      <p:ext uri="{BB962C8B-B14F-4D97-AF65-F5344CB8AC3E}">
        <p14:creationId xmlns:p14="http://schemas.microsoft.com/office/powerpoint/2010/main" val="24282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E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9513" y="0"/>
            <a:ext cx="576470" cy="180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2529"/>
            <a:ext cx="12191997" cy="6451281"/>
          </a:xfrm>
          <a:prstGeom prst="rect">
            <a:avLst/>
          </a:prstGeom>
        </p:spPr>
      </p:pic>
    </p:spTree>
    <p:extLst>
      <p:ext uri="{BB962C8B-B14F-4D97-AF65-F5344CB8AC3E}">
        <p14:creationId xmlns:p14="http://schemas.microsoft.com/office/powerpoint/2010/main" val="1175692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EVEN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9513" y="0"/>
            <a:ext cx="576470" cy="180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2529"/>
            <a:ext cx="12191997" cy="6451281"/>
          </a:xfrm>
          <a:prstGeom prst="rect">
            <a:avLst/>
          </a:prstGeom>
        </p:spPr>
      </p:pic>
    </p:spTree>
    <p:extLst>
      <p:ext uri="{BB962C8B-B14F-4D97-AF65-F5344CB8AC3E}">
        <p14:creationId xmlns:p14="http://schemas.microsoft.com/office/powerpoint/2010/main" val="25051144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PREVEN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9513" y="0"/>
            <a:ext cx="576470" cy="180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2529"/>
            <a:ext cx="12191997" cy="6451280"/>
          </a:xfrm>
          <a:prstGeom prst="rect">
            <a:avLst/>
          </a:prstGeom>
        </p:spPr>
      </p:pic>
    </p:spTree>
    <p:extLst>
      <p:ext uri="{BB962C8B-B14F-4D97-AF65-F5344CB8AC3E}">
        <p14:creationId xmlns:p14="http://schemas.microsoft.com/office/powerpoint/2010/main" val="2575844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E8713-C90D-C145-A57F-D20568E2A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3E50C1-E018-614F-89CA-F36ACA7B7C05}"/>
              </a:ext>
            </a:extLst>
          </p:cNvPr>
          <p:cNvSpPr>
            <a:spLocks noGrp="1"/>
          </p:cNvSpPr>
          <p:nvPr>
            <p:ph type="body" idx="1"/>
          </p:nvPr>
        </p:nvSpPr>
        <p:spPr>
          <a:xfrm>
            <a:off x="838200" y="2024009"/>
            <a:ext cx="10515600" cy="41529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28447D-A6E2-E145-B5B1-700702435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9165-6EB0-184C-8772-4EB3525C53BB}" type="datetimeFigureOut">
              <a:rPr lang="en-US" smtClean="0"/>
              <a:t>7/20/2019</a:t>
            </a:fld>
            <a:endParaRPr lang="en-US"/>
          </a:p>
        </p:txBody>
      </p:sp>
      <p:sp>
        <p:nvSpPr>
          <p:cNvPr id="5" name="Footer Placeholder 4">
            <a:extLst>
              <a:ext uri="{FF2B5EF4-FFF2-40B4-BE49-F238E27FC236}">
                <a16:creationId xmlns:a16="http://schemas.microsoft.com/office/drawing/2014/main" id="{D7A16CED-4329-1640-B026-2E099939E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141A72-C917-6447-8007-7BD040C07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B1CA-08E7-F341-8C6E-721B42678DA5}" type="slidenum">
              <a:rPr lang="en-US" smtClean="0"/>
              <a:t>‹#›</a:t>
            </a:fld>
            <a:endParaRPr lang="en-US"/>
          </a:p>
        </p:txBody>
      </p:sp>
    </p:spTree>
    <p:extLst>
      <p:ext uri="{BB962C8B-B14F-4D97-AF65-F5344CB8AC3E}">
        <p14:creationId xmlns:p14="http://schemas.microsoft.com/office/powerpoint/2010/main" val="209259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DE29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6A8B3"/>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jpeg"/><Relationship Id="rId17" Type="http://schemas.openxmlformats.org/officeDocument/2006/relationships/image" Target="../media/image59.png"/><Relationship Id="rId2" Type="http://schemas.openxmlformats.org/officeDocument/2006/relationships/image" Target="../media/image45.png"/><Relationship Id="rId16" Type="http://schemas.openxmlformats.org/officeDocument/2006/relationships/image" Target="../media/image58.jpeg"/><Relationship Id="rId1" Type="http://schemas.openxmlformats.org/officeDocument/2006/relationships/slideLayout" Target="../slideLayouts/slideLayout3.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5" Type="http://schemas.openxmlformats.org/officeDocument/2006/relationships/image" Target="../media/image21.emf"/><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a:stretch/>
        </p:blipFill>
        <p:spPr>
          <a:xfrm>
            <a:off x="7134650" y="1785669"/>
            <a:ext cx="4018703" cy="1825745"/>
          </a:xfrm>
          <a:prstGeom prst="rect">
            <a:avLst/>
          </a:prstGeom>
        </p:spPr>
      </p:pic>
      <p:pic>
        <p:nvPicPr>
          <p:cNvPr id="8" name="Picture 7"/>
          <p:cNvPicPr>
            <a:picLocks noChangeAspect="1"/>
          </p:cNvPicPr>
          <p:nvPr/>
        </p:nvPicPr>
        <p:blipFill>
          <a:blip r:embed="rId3"/>
          <a:srcRect/>
          <a:stretch/>
        </p:blipFill>
        <p:spPr>
          <a:xfrm>
            <a:off x="7299" y="-1"/>
            <a:ext cx="6081400" cy="6858004"/>
          </a:xfrm>
          <a:prstGeom prst="rect">
            <a:avLst/>
          </a:prstGeom>
        </p:spPr>
      </p:pic>
      <p:pic>
        <p:nvPicPr>
          <p:cNvPr id="7" name="Picture 6">
            <a:extLst>
              <a:ext uri="{FF2B5EF4-FFF2-40B4-BE49-F238E27FC236}">
                <a16:creationId xmlns:a16="http://schemas.microsoft.com/office/drawing/2014/main" id="{76AA23AC-9E0C-384A-80A2-9ADF3F29FAA3}"/>
              </a:ext>
            </a:extLst>
          </p:cNvPr>
          <p:cNvPicPr>
            <a:picLocks noChangeAspect="1"/>
          </p:cNvPicPr>
          <p:nvPr/>
        </p:nvPicPr>
        <p:blipFill>
          <a:blip r:embed="rId4"/>
          <a:srcRect/>
          <a:stretch/>
        </p:blipFill>
        <p:spPr>
          <a:xfrm>
            <a:off x="6560458" y="5700400"/>
            <a:ext cx="5168788" cy="774683"/>
          </a:xfrm>
          <a:prstGeom prst="rect">
            <a:avLst/>
          </a:prstGeom>
        </p:spPr>
      </p:pic>
    </p:spTree>
    <p:extLst>
      <p:ext uri="{BB962C8B-B14F-4D97-AF65-F5344CB8AC3E}">
        <p14:creationId xmlns:p14="http://schemas.microsoft.com/office/powerpoint/2010/main" val="311947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Same-Day ART: Time to ART initiation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8079" y="1763611"/>
            <a:ext cx="5079952" cy="4598126"/>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44105"/>
          <a:stretch/>
        </p:blipFill>
        <p:spPr>
          <a:xfrm>
            <a:off x="-40672" y="1763611"/>
            <a:ext cx="6928751" cy="4387620"/>
          </a:xfrm>
          <a:prstGeom prst="rect">
            <a:avLst/>
          </a:prstGeom>
        </p:spPr>
      </p:pic>
      <p:sp>
        <p:nvSpPr>
          <p:cNvPr id="6" name="Rectangle 5"/>
          <p:cNvSpPr/>
          <p:nvPr/>
        </p:nvSpPr>
        <p:spPr>
          <a:xfrm>
            <a:off x="3607506" y="6340177"/>
            <a:ext cx="8315058" cy="27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0"/>
              </a:spcBef>
            </a:pPr>
            <a:r>
              <a:rPr lang="en-US" altLang="en-US" sz="1200" i="1" dirty="0">
                <a:solidFill>
                  <a:schemeClr val="tx1"/>
                </a:solidFill>
                <a:cs typeface="Calibri" panose="020F0502020204030204" pitchFamily="34" charset="0"/>
              </a:rPr>
              <a:t>Source: Same-Day ART database, Thai Red Cross Anonymous Clinic (July </a:t>
            </a:r>
            <a:r>
              <a:rPr lang="en-US" altLang="en-US" sz="1200" i="1" dirty="0" smtClean="0">
                <a:solidFill>
                  <a:schemeClr val="tx1"/>
                </a:solidFill>
                <a:cs typeface="Calibri" panose="020F0502020204030204" pitchFamily="34" charset="0"/>
              </a:rPr>
              <a:t>2017-April 2019).</a:t>
            </a:r>
            <a:endParaRPr lang="en-US" altLang="en-US" sz="1200" i="1" dirty="0">
              <a:solidFill>
                <a:schemeClr val="tx1"/>
              </a:solidFill>
              <a:cs typeface="Calibri" panose="020F0502020204030204" pitchFamily="34" charset="0"/>
            </a:endParaRPr>
          </a:p>
        </p:txBody>
      </p:sp>
    </p:spTree>
    <p:extLst>
      <p:ext uri="{BB962C8B-B14F-4D97-AF65-F5344CB8AC3E}">
        <p14:creationId xmlns:p14="http://schemas.microsoft.com/office/powerpoint/2010/main" val="18129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Same-Day ART: Retention and viral load suppression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370" y="1378104"/>
            <a:ext cx="9594533" cy="4592383"/>
          </a:xfrm>
        </p:spPr>
      </p:pic>
      <p:sp>
        <p:nvSpPr>
          <p:cNvPr id="5" name="Rectangle 4"/>
          <p:cNvSpPr/>
          <p:nvPr/>
        </p:nvSpPr>
        <p:spPr>
          <a:xfrm>
            <a:off x="3607506" y="6340177"/>
            <a:ext cx="8315058" cy="27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0"/>
              </a:spcBef>
            </a:pPr>
            <a:r>
              <a:rPr lang="en-US" altLang="en-US" sz="1200" i="1" dirty="0">
                <a:solidFill>
                  <a:schemeClr val="tx1"/>
                </a:solidFill>
                <a:cs typeface="Calibri" panose="020F0502020204030204" pitchFamily="34" charset="0"/>
              </a:rPr>
              <a:t>Source: Same-Day ART database, Thai Red Cross Anonymous Clinic (July </a:t>
            </a:r>
            <a:r>
              <a:rPr lang="en-US" altLang="en-US" sz="1200" i="1" dirty="0" smtClean="0">
                <a:solidFill>
                  <a:schemeClr val="tx1"/>
                </a:solidFill>
                <a:cs typeface="Calibri" panose="020F0502020204030204" pitchFamily="34" charset="0"/>
              </a:rPr>
              <a:t>2017-April 2019).</a:t>
            </a:r>
            <a:endParaRPr lang="en-US" altLang="en-US" sz="1200" i="1" dirty="0">
              <a:solidFill>
                <a:schemeClr val="tx1"/>
              </a:solidFill>
              <a:cs typeface="Calibri" panose="020F0502020204030204" pitchFamily="34" charset="0"/>
            </a:endParaRPr>
          </a:p>
        </p:txBody>
      </p:sp>
    </p:spTree>
    <p:extLst>
      <p:ext uri="{BB962C8B-B14F-4D97-AF65-F5344CB8AC3E}">
        <p14:creationId xmlns:p14="http://schemas.microsoft.com/office/powerpoint/2010/main" val="354339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p:cNvPr>
          <p:cNvCxnSpPr>
            <a:cxnSpLocks/>
          </p:cNvCxnSpPr>
          <p:nvPr/>
        </p:nvCxnSpPr>
        <p:spPr>
          <a:xfrm>
            <a:off x="1524001" y="3389313"/>
            <a:ext cx="8786813" cy="0"/>
          </a:xfrm>
          <a:prstGeom prst="straightConnector1">
            <a:avLst/>
          </a:prstGeom>
          <a:ln w="76200">
            <a:solidFill>
              <a:srgbClr val="3C546F"/>
            </a:solidFill>
            <a:tailEnd type="triangle"/>
          </a:ln>
        </p:spPr>
        <p:style>
          <a:lnRef idx="1">
            <a:schemeClr val="accent1"/>
          </a:lnRef>
          <a:fillRef idx="0">
            <a:schemeClr val="accent1"/>
          </a:fillRef>
          <a:effectRef idx="0">
            <a:schemeClr val="accent1"/>
          </a:effectRef>
          <a:fontRef idx="minor">
            <a:schemeClr val="tx1"/>
          </a:fontRef>
        </p:style>
      </p:cxnSp>
      <p:sp>
        <p:nvSpPr>
          <p:cNvPr id="44035" name="Title 1"/>
          <p:cNvSpPr>
            <a:spLocks noGrp="1"/>
          </p:cNvSpPr>
          <p:nvPr>
            <p:ph type="title"/>
          </p:nvPr>
        </p:nvSpPr>
        <p:spPr>
          <a:xfrm>
            <a:off x="838200" y="198877"/>
            <a:ext cx="10515600" cy="917023"/>
          </a:xfrm>
        </p:spPr>
        <p:txBody>
          <a:bodyPr anchor="t"/>
          <a:lstStyle/>
          <a:p>
            <a:r>
              <a:rPr lang="en-US" altLang="th-TH" sz="3200" dirty="0"/>
              <a:t>Thailand’s </a:t>
            </a:r>
            <a:r>
              <a:rPr lang="en-US" altLang="th-TH" sz="3200" dirty="0" err="1"/>
              <a:t>PrEP</a:t>
            </a:r>
            <a:r>
              <a:rPr lang="en-US" altLang="th-TH" sz="3200" dirty="0"/>
              <a:t> Programs</a:t>
            </a:r>
          </a:p>
        </p:txBody>
      </p:sp>
      <p:sp>
        <p:nvSpPr>
          <p:cNvPr id="44036" name="TextBox 36"/>
          <p:cNvSpPr txBox="1">
            <a:spLocks noChangeArrowheads="1"/>
          </p:cNvSpPr>
          <p:nvPr/>
        </p:nvSpPr>
        <p:spPr bwMode="auto">
          <a:xfrm>
            <a:off x="1538289" y="1308100"/>
            <a:ext cx="1812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iPrEX showed 44% prevention efficacy among MSM with daily TDF/FTC</a:t>
            </a:r>
            <a:endParaRPr lang="en-US" altLang="th-TH" sz="1600" b="1">
              <a:solidFill>
                <a:srgbClr val="3C546F"/>
              </a:solidFill>
              <a:latin typeface="Corbel" panose="020B0503020204020204" pitchFamily="34" charset="0"/>
            </a:endParaRPr>
          </a:p>
        </p:txBody>
      </p:sp>
      <p:sp>
        <p:nvSpPr>
          <p:cNvPr id="44037" name="TextBox 37"/>
          <p:cNvSpPr txBox="1">
            <a:spLocks noChangeArrowheads="1"/>
          </p:cNvSpPr>
          <p:nvPr/>
        </p:nvSpPr>
        <p:spPr bwMode="auto">
          <a:xfrm>
            <a:off x="1860551" y="4611688"/>
            <a:ext cx="1655763" cy="6461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HPTN 052, 96% prevention efficacy with immediate ART</a:t>
            </a:r>
            <a:endParaRPr lang="en-US" altLang="th-TH" sz="1600" b="1">
              <a:solidFill>
                <a:srgbClr val="3C546F"/>
              </a:solidFill>
              <a:latin typeface="Corbel" panose="020B0503020204020204" pitchFamily="34" charset="0"/>
            </a:endParaRPr>
          </a:p>
        </p:txBody>
      </p:sp>
      <p:sp>
        <p:nvSpPr>
          <p:cNvPr id="44038" name="TextBox 39"/>
          <p:cNvSpPr txBox="1">
            <a:spLocks noChangeArrowheads="1"/>
          </p:cNvSpPr>
          <p:nvPr/>
        </p:nvSpPr>
        <p:spPr bwMode="auto">
          <a:xfrm>
            <a:off x="3552825" y="4619626"/>
            <a:ext cx="1816100" cy="860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National guidelines recommended ART regardless of CD4 count and </a:t>
            </a:r>
            <a:r>
              <a:rPr lang="en-US" altLang="th-TH" sz="1200" b="1">
                <a:solidFill>
                  <a:srgbClr val="CC3300"/>
                </a:solidFill>
                <a:latin typeface="Corbel" panose="020B0503020204020204" pitchFamily="34" charset="0"/>
              </a:rPr>
              <a:t>PrEP</a:t>
            </a:r>
            <a:endParaRPr lang="en-US" altLang="th-TH" sz="1600" b="1">
              <a:solidFill>
                <a:srgbClr val="CC3300"/>
              </a:solidFill>
              <a:latin typeface="Corbel" panose="020B0503020204020204" pitchFamily="34" charset="0"/>
            </a:endParaRPr>
          </a:p>
        </p:txBody>
      </p:sp>
      <p:cxnSp>
        <p:nvCxnSpPr>
          <p:cNvPr id="82" name="Straight Connector 81">
            <a:extLst/>
          </p:cNvPr>
          <p:cNvCxnSpPr>
            <a:cxnSpLocks/>
          </p:cNvCxnSpPr>
          <p:nvPr/>
        </p:nvCxnSpPr>
        <p:spPr>
          <a:xfrm>
            <a:off x="1954213" y="2901951"/>
            <a:ext cx="0" cy="487363"/>
          </a:xfrm>
          <a:prstGeom prst="line">
            <a:avLst/>
          </a:prstGeom>
          <a:ln w="28575">
            <a:solidFill>
              <a:srgbClr val="3C546F"/>
            </a:solidFill>
          </a:ln>
        </p:spPr>
        <p:style>
          <a:lnRef idx="1">
            <a:schemeClr val="accent1"/>
          </a:lnRef>
          <a:fillRef idx="0">
            <a:schemeClr val="accent1"/>
          </a:fillRef>
          <a:effectRef idx="0">
            <a:schemeClr val="accent1"/>
          </a:effectRef>
          <a:fontRef idx="minor">
            <a:schemeClr val="tx1"/>
          </a:fontRef>
        </p:style>
      </p:cxnSp>
      <p:sp>
        <p:nvSpPr>
          <p:cNvPr id="87" name="Oval 86">
            <a:extLst/>
          </p:cNvPr>
          <p:cNvSpPr/>
          <p:nvPr/>
        </p:nvSpPr>
        <p:spPr>
          <a:xfrm>
            <a:off x="1524001" y="2114551"/>
            <a:ext cx="862013" cy="8604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NOV.</a:t>
            </a:r>
          </a:p>
          <a:p>
            <a:pPr algn="ctr" eaLnBrk="1" hangingPunct="1">
              <a:defRPr/>
            </a:pPr>
            <a:r>
              <a:rPr lang="en-US" sz="1400" b="1" dirty="0">
                <a:latin typeface="Corbel" panose="020B0503020204020204" pitchFamily="34" charset="0"/>
              </a:rPr>
              <a:t>2010</a:t>
            </a:r>
          </a:p>
        </p:txBody>
      </p:sp>
      <p:cxnSp>
        <p:nvCxnSpPr>
          <p:cNvPr id="88" name="Straight Connector 87">
            <a:extLst/>
          </p:cNvPr>
          <p:cNvCxnSpPr>
            <a:cxnSpLocks/>
          </p:cNvCxnSpPr>
          <p:nvPr/>
        </p:nvCxnSpPr>
        <p:spPr>
          <a:xfrm>
            <a:off x="2620963" y="3429001"/>
            <a:ext cx="0" cy="487363"/>
          </a:xfrm>
          <a:prstGeom prst="line">
            <a:avLst/>
          </a:prstGeom>
          <a:ln w="28575">
            <a:solidFill>
              <a:srgbClr val="3C546F"/>
            </a:solidFill>
          </a:ln>
        </p:spPr>
        <p:style>
          <a:lnRef idx="1">
            <a:schemeClr val="accent1"/>
          </a:lnRef>
          <a:fillRef idx="0">
            <a:schemeClr val="accent1"/>
          </a:fillRef>
          <a:effectRef idx="0">
            <a:schemeClr val="accent1"/>
          </a:effectRef>
          <a:fontRef idx="minor">
            <a:schemeClr val="tx1"/>
          </a:fontRef>
        </p:style>
      </p:cxnSp>
      <p:sp>
        <p:nvSpPr>
          <p:cNvPr id="89" name="Oval 88">
            <a:extLst/>
          </p:cNvPr>
          <p:cNvSpPr/>
          <p:nvPr/>
        </p:nvSpPr>
        <p:spPr>
          <a:xfrm>
            <a:off x="2190751" y="3749676"/>
            <a:ext cx="860425" cy="86201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JUL.</a:t>
            </a:r>
          </a:p>
          <a:p>
            <a:pPr algn="ctr" eaLnBrk="1" hangingPunct="1">
              <a:defRPr/>
            </a:pPr>
            <a:r>
              <a:rPr lang="en-US" sz="1400" b="1" dirty="0">
                <a:latin typeface="Corbel" panose="020B0503020204020204" pitchFamily="34" charset="0"/>
              </a:rPr>
              <a:t>2011</a:t>
            </a:r>
          </a:p>
        </p:txBody>
      </p:sp>
      <p:cxnSp>
        <p:nvCxnSpPr>
          <p:cNvPr id="90" name="Straight Connector 89">
            <a:extLst/>
          </p:cNvPr>
          <p:cNvCxnSpPr>
            <a:cxnSpLocks/>
          </p:cNvCxnSpPr>
          <p:nvPr/>
        </p:nvCxnSpPr>
        <p:spPr>
          <a:xfrm>
            <a:off x="4202113" y="3436938"/>
            <a:ext cx="0" cy="487362"/>
          </a:xfrm>
          <a:prstGeom prst="line">
            <a:avLst/>
          </a:prstGeom>
          <a:ln w="28575">
            <a:solidFill>
              <a:srgbClr val="3C546F"/>
            </a:solidFill>
          </a:ln>
        </p:spPr>
        <p:style>
          <a:lnRef idx="1">
            <a:schemeClr val="accent1"/>
          </a:lnRef>
          <a:fillRef idx="0">
            <a:schemeClr val="accent1"/>
          </a:fillRef>
          <a:effectRef idx="0">
            <a:schemeClr val="accent1"/>
          </a:effectRef>
          <a:fontRef idx="minor">
            <a:schemeClr val="tx1"/>
          </a:fontRef>
        </p:style>
      </p:cxnSp>
      <p:sp>
        <p:nvSpPr>
          <p:cNvPr id="91" name="Oval 90">
            <a:extLst/>
          </p:cNvPr>
          <p:cNvSpPr/>
          <p:nvPr/>
        </p:nvSpPr>
        <p:spPr>
          <a:xfrm>
            <a:off x="3771901" y="3757613"/>
            <a:ext cx="860425" cy="862012"/>
          </a:xfrm>
          <a:prstGeom prst="ellipse">
            <a:avLst/>
          </a:prstGeom>
          <a:solidFill>
            <a:srgbClr val="3C54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OCT.</a:t>
            </a:r>
          </a:p>
          <a:p>
            <a:pPr algn="ctr" eaLnBrk="1" hangingPunct="1">
              <a:defRPr/>
            </a:pPr>
            <a:r>
              <a:rPr lang="en-US" sz="1400" b="1" dirty="0">
                <a:latin typeface="Corbel" panose="020B0503020204020204" pitchFamily="34" charset="0"/>
              </a:rPr>
              <a:t>2014</a:t>
            </a:r>
          </a:p>
        </p:txBody>
      </p:sp>
      <p:cxnSp>
        <p:nvCxnSpPr>
          <p:cNvPr id="92" name="Straight Connector 91">
            <a:extLst/>
          </p:cNvPr>
          <p:cNvCxnSpPr>
            <a:cxnSpLocks/>
          </p:cNvCxnSpPr>
          <p:nvPr/>
        </p:nvCxnSpPr>
        <p:spPr>
          <a:xfrm>
            <a:off x="3413125" y="2890838"/>
            <a:ext cx="0" cy="487362"/>
          </a:xfrm>
          <a:prstGeom prst="line">
            <a:avLst/>
          </a:prstGeom>
          <a:ln w="28575">
            <a:solidFill>
              <a:srgbClr val="3C546F"/>
            </a:solidFill>
          </a:ln>
        </p:spPr>
        <p:style>
          <a:lnRef idx="1">
            <a:schemeClr val="accent1"/>
          </a:lnRef>
          <a:fillRef idx="0">
            <a:schemeClr val="accent1"/>
          </a:fillRef>
          <a:effectRef idx="0">
            <a:schemeClr val="accent1"/>
          </a:effectRef>
          <a:fontRef idx="minor">
            <a:schemeClr val="tx1"/>
          </a:fontRef>
        </p:style>
      </p:cxnSp>
      <p:sp>
        <p:nvSpPr>
          <p:cNvPr id="93" name="Oval 92">
            <a:extLst/>
          </p:cNvPr>
          <p:cNvSpPr/>
          <p:nvPr/>
        </p:nvSpPr>
        <p:spPr>
          <a:xfrm>
            <a:off x="2982914" y="2103439"/>
            <a:ext cx="860425" cy="86042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DEC.</a:t>
            </a:r>
          </a:p>
          <a:p>
            <a:pPr algn="ctr" eaLnBrk="1" hangingPunct="1">
              <a:defRPr/>
            </a:pPr>
            <a:r>
              <a:rPr lang="en-US" sz="1400" b="1" dirty="0">
                <a:latin typeface="Corbel" panose="020B0503020204020204" pitchFamily="34" charset="0"/>
              </a:rPr>
              <a:t>2012</a:t>
            </a:r>
          </a:p>
        </p:txBody>
      </p:sp>
      <p:sp>
        <p:nvSpPr>
          <p:cNvPr id="44047" name="TextBox 21"/>
          <p:cNvSpPr txBox="1">
            <a:spLocks noChangeArrowheads="1"/>
          </p:cNvSpPr>
          <p:nvPr/>
        </p:nvSpPr>
        <p:spPr bwMode="auto">
          <a:xfrm>
            <a:off x="3209925" y="1466850"/>
            <a:ext cx="1504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The 1</a:t>
            </a:r>
            <a:r>
              <a:rPr lang="en-US" altLang="th-TH" sz="1200" b="1" baseline="30000">
                <a:solidFill>
                  <a:srgbClr val="3C546F"/>
                </a:solidFill>
                <a:latin typeface="Corbel" panose="020B0503020204020204" pitchFamily="34" charset="0"/>
              </a:rPr>
              <a:t>st</a:t>
            </a:r>
            <a:r>
              <a:rPr lang="en-US" altLang="th-TH" sz="1200" b="1">
                <a:solidFill>
                  <a:srgbClr val="3C546F"/>
                </a:solidFill>
                <a:latin typeface="Corbel" panose="020B0503020204020204" pitchFamily="34" charset="0"/>
              </a:rPr>
              <a:t> Test &amp; Treat project in MSM and TGW in 4 provinces</a:t>
            </a:r>
            <a:endParaRPr lang="en-US" altLang="th-TH" sz="1600" b="1">
              <a:solidFill>
                <a:srgbClr val="3C546F"/>
              </a:solidFill>
              <a:latin typeface="Corbel" panose="020B0503020204020204" pitchFamily="34" charset="0"/>
            </a:endParaRPr>
          </a:p>
        </p:txBody>
      </p:sp>
      <p:cxnSp>
        <p:nvCxnSpPr>
          <p:cNvPr id="23" name="Straight Connector 22">
            <a:extLst/>
          </p:cNvPr>
          <p:cNvCxnSpPr>
            <a:cxnSpLocks/>
          </p:cNvCxnSpPr>
          <p:nvPr/>
        </p:nvCxnSpPr>
        <p:spPr>
          <a:xfrm>
            <a:off x="5178425" y="2890838"/>
            <a:ext cx="0" cy="487362"/>
          </a:xfrm>
          <a:prstGeom prst="line">
            <a:avLst/>
          </a:prstGeom>
          <a:ln w="28575">
            <a:solidFill>
              <a:srgbClr val="3C546F"/>
            </a:solidFill>
          </a:ln>
        </p:spPr>
        <p:style>
          <a:lnRef idx="1">
            <a:schemeClr val="accent1"/>
          </a:lnRef>
          <a:fillRef idx="0">
            <a:schemeClr val="accent1"/>
          </a:fillRef>
          <a:effectRef idx="0">
            <a:schemeClr val="accent1"/>
          </a:effectRef>
          <a:fontRef idx="minor">
            <a:schemeClr val="tx1"/>
          </a:fontRef>
        </p:style>
      </p:cxnSp>
      <p:sp>
        <p:nvSpPr>
          <p:cNvPr id="24" name="Oval 23">
            <a:extLst/>
          </p:cNvPr>
          <p:cNvSpPr/>
          <p:nvPr/>
        </p:nvSpPr>
        <p:spPr>
          <a:xfrm>
            <a:off x="4746626" y="2103439"/>
            <a:ext cx="862013" cy="860425"/>
          </a:xfrm>
          <a:prstGeom prst="ellipse">
            <a:avLst/>
          </a:prstGeom>
          <a:solidFill>
            <a:srgbClr val="3C54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DEC.</a:t>
            </a:r>
          </a:p>
          <a:p>
            <a:pPr algn="ctr" eaLnBrk="1" hangingPunct="1">
              <a:defRPr/>
            </a:pPr>
            <a:r>
              <a:rPr lang="en-US" sz="1400" b="1" dirty="0">
                <a:latin typeface="Corbel" panose="020B0503020204020204" pitchFamily="34" charset="0"/>
              </a:rPr>
              <a:t>2014</a:t>
            </a:r>
          </a:p>
        </p:txBody>
      </p:sp>
      <p:sp>
        <p:nvSpPr>
          <p:cNvPr id="44050" name="TextBox 24"/>
          <p:cNvSpPr txBox="1">
            <a:spLocks noChangeArrowheads="1"/>
          </p:cNvSpPr>
          <p:nvPr/>
        </p:nvSpPr>
        <p:spPr bwMode="auto">
          <a:xfrm>
            <a:off x="4727576" y="1573213"/>
            <a:ext cx="1014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400" b="1" dirty="0">
                <a:solidFill>
                  <a:srgbClr val="FF0000"/>
                </a:solidFill>
                <a:latin typeface="Corbel" panose="020B0503020204020204" pitchFamily="34" charset="0"/>
              </a:rPr>
              <a:t>PrEP-30 at</a:t>
            </a:r>
          </a:p>
          <a:p>
            <a:pPr eaLnBrk="1" hangingPunct="1">
              <a:spcBef>
                <a:spcPct val="0"/>
              </a:spcBef>
              <a:buFontTx/>
              <a:buNone/>
            </a:pPr>
            <a:r>
              <a:rPr lang="en-US" altLang="th-TH" sz="1400" b="1" dirty="0">
                <a:solidFill>
                  <a:srgbClr val="FF0000"/>
                </a:solidFill>
                <a:latin typeface="Corbel" panose="020B0503020204020204" pitchFamily="34" charset="0"/>
              </a:rPr>
              <a:t>TRCARC</a:t>
            </a:r>
          </a:p>
        </p:txBody>
      </p:sp>
      <p:cxnSp>
        <p:nvCxnSpPr>
          <p:cNvPr id="26" name="Straight Connector 25">
            <a:extLst/>
          </p:cNvPr>
          <p:cNvCxnSpPr>
            <a:cxnSpLocks/>
          </p:cNvCxnSpPr>
          <p:nvPr/>
        </p:nvCxnSpPr>
        <p:spPr>
          <a:xfrm>
            <a:off x="5884863" y="3438526"/>
            <a:ext cx="0" cy="4873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Oval 26">
            <a:extLst/>
          </p:cNvPr>
          <p:cNvSpPr/>
          <p:nvPr/>
        </p:nvSpPr>
        <p:spPr>
          <a:xfrm>
            <a:off x="5454651" y="3759201"/>
            <a:ext cx="860425" cy="862013"/>
          </a:xfrm>
          <a:prstGeom prst="ellipse">
            <a:avLst/>
          </a:prstGeom>
          <a:solidFill>
            <a:srgbClr val="3C54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MAY</a:t>
            </a:r>
          </a:p>
          <a:p>
            <a:pPr algn="ctr" eaLnBrk="1" hangingPunct="1">
              <a:defRPr/>
            </a:pPr>
            <a:r>
              <a:rPr lang="en-US" sz="1400" b="1" dirty="0">
                <a:latin typeface="Corbel" panose="020B0503020204020204" pitchFamily="34" charset="0"/>
              </a:rPr>
              <a:t>2015</a:t>
            </a:r>
          </a:p>
        </p:txBody>
      </p:sp>
      <p:sp>
        <p:nvSpPr>
          <p:cNvPr id="44053" name="TextBox 27"/>
          <p:cNvSpPr txBox="1">
            <a:spLocks noChangeArrowheads="1"/>
          </p:cNvSpPr>
          <p:nvPr/>
        </p:nvSpPr>
        <p:spPr bwMode="auto">
          <a:xfrm>
            <a:off x="5257800" y="4676775"/>
            <a:ext cx="1816100" cy="101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Community-Led and Facility-Based Test &amp; Treat projects, along with </a:t>
            </a:r>
            <a:r>
              <a:rPr lang="en-US" altLang="th-TH" sz="1200" b="1">
                <a:solidFill>
                  <a:schemeClr val="accent1"/>
                </a:solidFill>
                <a:latin typeface="Corbel" panose="020B0503020204020204" pitchFamily="34" charset="0"/>
              </a:rPr>
              <a:t>PrEP substudy</a:t>
            </a:r>
            <a:r>
              <a:rPr lang="en-US" altLang="th-TH" sz="1200" b="1">
                <a:solidFill>
                  <a:srgbClr val="3C546F"/>
                </a:solidFill>
                <a:latin typeface="Corbel" panose="020B0503020204020204" pitchFamily="34" charset="0"/>
              </a:rPr>
              <a:t> in MSM and TGW</a:t>
            </a:r>
          </a:p>
        </p:txBody>
      </p:sp>
      <p:sp>
        <p:nvSpPr>
          <p:cNvPr id="5" name="Rectangle 4">
            <a:extLst/>
          </p:cNvPr>
          <p:cNvSpPr/>
          <p:nvPr/>
        </p:nvSpPr>
        <p:spPr>
          <a:xfrm>
            <a:off x="7826376" y="1790700"/>
            <a:ext cx="2682875" cy="386873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55" name="TextBox 32"/>
          <p:cNvSpPr txBox="1">
            <a:spLocks noChangeArrowheads="1"/>
          </p:cNvSpPr>
          <p:nvPr/>
        </p:nvSpPr>
        <p:spPr bwMode="auto">
          <a:xfrm>
            <a:off x="7891463" y="2536825"/>
            <a:ext cx="2595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2000" b="1">
                <a:solidFill>
                  <a:schemeClr val="accent1"/>
                </a:solidFill>
                <a:latin typeface="Corbel" panose="020B0503020204020204" pitchFamily="34" charset="0"/>
              </a:rPr>
              <a:t>The Princess PrEP</a:t>
            </a:r>
          </a:p>
          <a:p>
            <a:pPr eaLnBrk="1" hangingPunct="1">
              <a:spcBef>
                <a:spcPct val="0"/>
              </a:spcBef>
              <a:buFontTx/>
              <a:buNone/>
            </a:pPr>
            <a:r>
              <a:rPr lang="en-US" altLang="th-TH" sz="1200" b="1">
                <a:latin typeface="Corbel" panose="020B0503020204020204" pitchFamily="34" charset="0"/>
              </a:rPr>
              <a:t>The first key population-led PrEP initiative under the royal patronage</a:t>
            </a:r>
          </a:p>
        </p:txBody>
      </p:sp>
      <p:sp>
        <p:nvSpPr>
          <p:cNvPr id="44056" name="Content Placeholder 2"/>
          <p:cNvSpPr txBox="1">
            <a:spLocks/>
          </p:cNvSpPr>
          <p:nvPr/>
        </p:nvSpPr>
        <p:spPr bwMode="auto">
          <a:xfrm>
            <a:off x="7891463" y="3336926"/>
            <a:ext cx="2532062" cy="1736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730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buClr>
                <a:srgbClr val="DE2B27"/>
              </a:buClr>
            </a:pPr>
            <a:r>
              <a:rPr lang="en-US" altLang="th-TH" sz="1200">
                <a:solidFill>
                  <a:srgbClr val="3C546F"/>
                </a:solidFill>
                <a:latin typeface="Corbel" panose="020B0503020204020204" pitchFamily="34" charset="0"/>
              </a:rPr>
              <a:t>Use Thai Red Cross public donation fund and USAID LINKAGES funding to scale-up KP-led PrEP services in CBOs</a:t>
            </a:r>
          </a:p>
          <a:p>
            <a:pPr>
              <a:lnSpc>
                <a:spcPct val="90000"/>
              </a:lnSpc>
              <a:spcBef>
                <a:spcPts val="1000"/>
              </a:spcBef>
              <a:buClr>
                <a:srgbClr val="DE2B27"/>
              </a:buClr>
            </a:pPr>
            <a:r>
              <a:rPr lang="en-US" altLang="th-TH" sz="1200">
                <a:solidFill>
                  <a:srgbClr val="3C546F"/>
                </a:solidFill>
                <a:latin typeface="Corbel" panose="020B0503020204020204" pitchFamily="34" charset="0"/>
              </a:rPr>
              <a:t> Aims to serve 1,000 PrEP users per year for 3 years</a:t>
            </a:r>
          </a:p>
          <a:p>
            <a:pPr>
              <a:lnSpc>
                <a:spcPct val="90000"/>
              </a:lnSpc>
              <a:spcBef>
                <a:spcPts val="1000"/>
              </a:spcBef>
              <a:buClr>
                <a:srgbClr val="DE2B27"/>
              </a:buClr>
            </a:pPr>
            <a:r>
              <a:rPr lang="en-US" altLang="th-TH" sz="1200">
                <a:solidFill>
                  <a:srgbClr val="3C546F"/>
                </a:solidFill>
                <a:latin typeface="Corbel" panose="020B0503020204020204" pitchFamily="34" charset="0"/>
              </a:rPr>
              <a:t>Started with MSM and TGW, being expanded to FSW and PWID</a:t>
            </a:r>
          </a:p>
          <a:p>
            <a:pPr>
              <a:lnSpc>
                <a:spcPct val="90000"/>
              </a:lnSpc>
              <a:spcBef>
                <a:spcPts val="1000"/>
              </a:spcBef>
              <a:buClr>
                <a:srgbClr val="DE2B27"/>
              </a:buClr>
            </a:pPr>
            <a:r>
              <a:rPr lang="en-US" altLang="th-TH" sz="1200">
                <a:solidFill>
                  <a:srgbClr val="3C546F"/>
                </a:solidFill>
                <a:latin typeface="Corbel" panose="020B0503020204020204" pitchFamily="34" charset="0"/>
              </a:rPr>
              <a:t>Will focus more on 15-19 years old in FY2018</a:t>
            </a:r>
          </a:p>
        </p:txBody>
      </p:sp>
      <p:cxnSp>
        <p:nvCxnSpPr>
          <p:cNvPr id="29" name="Straight Connector 28">
            <a:extLst/>
          </p:cNvPr>
          <p:cNvCxnSpPr>
            <a:cxnSpLocks/>
          </p:cNvCxnSpPr>
          <p:nvPr/>
        </p:nvCxnSpPr>
        <p:spPr>
          <a:xfrm>
            <a:off x="6678613" y="2890838"/>
            <a:ext cx="0" cy="4873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058" name="TextBox 30"/>
          <p:cNvSpPr txBox="1">
            <a:spLocks noChangeArrowheads="1"/>
          </p:cNvSpPr>
          <p:nvPr/>
        </p:nvSpPr>
        <p:spPr bwMode="auto">
          <a:xfrm>
            <a:off x="6138864" y="1831976"/>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h-TH" sz="1200" b="1">
                <a:solidFill>
                  <a:srgbClr val="3C546F"/>
                </a:solidFill>
                <a:latin typeface="Corbel" panose="020B0503020204020204" pitchFamily="34" charset="0"/>
              </a:rPr>
              <a:t>Princess PrEP</a:t>
            </a:r>
            <a:endParaRPr lang="en-US" altLang="th-TH" sz="1600" b="1">
              <a:solidFill>
                <a:srgbClr val="3C546F"/>
              </a:solidFill>
              <a:latin typeface="Corbel" panose="020B0503020204020204" pitchFamily="34" charset="0"/>
            </a:endParaRPr>
          </a:p>
        </p:txBody>
      </p:sp>
      <p:pic>
        <p:nvPicPr>
          <p:cNvPr id="440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5826" y="1127126"/>
            <a:ext cx="14065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p:cNvPr>
          <p:cNvCxnSpPr>
            <a:cxnSpLocks/>
          </p:cNvCxnSpPr>
          <p:nvPr/>
        </p:nvCxnSpPr>
        <p:spPr>
          <a:xfrm>
            <a:off x="7151689" y="2520950"/>
            <a:ext cx="6746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Oval 29">
            <a:extLst/>
          </p:cNvPr>
          <p:cNvSpPr/>
          <p:nvPr/>
        </p:nvSpPr>
        <p:spPr>
          <a:xfrm>
            <a:off x="6248401" y="2122488"/>
            <a:ext cx="862013" cy="86201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latin typeface="Corbel" panose="020B0503020204020204" pitchFamily="34" charset="0"/>
              </a:rPr>
              <a:t>JAN.</a:t>
            </a:r>
          </a:p>
          <a:p>
            <a:pPr algn="ctr" eaLnBrk="1" hangingPunct="1">
              <a:defRPr/>
            </a:pPr>
            <a:r>
              <a:rPr lang="en-US" sz="1400" b="1" dirty="0">
                <a:latin typeface="Corbel" panose="020B0503020204020204" pitchFamily="34" charset="0"/>
              </a:rPr>
              <a:t>2016</a:t>
            </a:r>
          </a:p>
        </p:txBody>
      </p:sp>
      <p:sp>
        <p:nvSpPr>
          <p:cNvPr id="2" name="Rectangle 1"/>
          <p:cNvSpPr/>
          <p:nvPr/>
        </p:nvSpPr>
        <p:spPr>
          <a:xfrm>
            <a:off x="5532583" y="6068288"/>
            <a:ext cx="6594762" cy="41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PrEP</a:t>
            </a:r>
            <a:r>
              <a:rPr lang="en-US" sz="2000" b="1" dirty="0" smtClean="0"/>
              <a:t> will be included in Thailand UHC starting October 2019</a:t>
            </a:r>
            <a:endParaRPr lang="en-US" sz="2000" b="1" dirty="0"/>
          </a:p>
        </p:txBody>
      </p:sp>
    </p:spTree>
    <p:extLst>
      <p:ext uri="{BB962C8B-B14F-4D97-AF65-F5344CB8AC3E}">
        <p14:creationId xmlns:p14="http://schemas.microsoft.com/office/powerpoint/2010/main" val="136115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p:cNvPr>
          <p:cNvSpPr/>
          <p:nvPr/>
        </p:nvSpPr>
        <p:spPr>
          <a:xfrm>
            <a:off x="1524000" y="1374776"/>
            <a:ext cx="9144000" cy="4894263"/>
          </a:xfrm>
          <a:prstGeom prst="rect">
            <a:avLst/>
          </a:prstGeom>
          <a:solidFill>
            <a:srgbClr val="3C54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a:extLst/>
          </p:cNvPr>
          <p:cNvSpPr>
            <a:spLocks noGrp="1"/>
          </p:cNvSpPr>
          <p:nvPr>
            <p:ph type="title"/>
          </p:nvPr>
        </p:nvSpPr>
        <p:spPr>
          <a:xfrm>
            <a:off x="1524000" y="14442"/>
            <a:ext cx="8642350" cy="915988"/>
          </a:xfrm>
        </p:spPr>
        <p:txBody>
          <a:bodyPr rtlCol="0">
            <a:noAutofit/>
          </a:bodyPr>
          <a:lstStyle/>
          <a:p>
            <a:pPr>
              <a:defRPr/>
            </a:pPr>
            <a:r>
              <a:rPr lang="en-US" sz="3600" dirty="0"/>
              <a:t/>
            </a:r>
            <a:br>
              <a:rPr lang="en-US" sz="3600" dirty="0"/>
            </a:br>
            <a:r>
              <a:rPr lang="en-US" sz="3600" dirty="0"/>
              <a:t>Key Population-Led Same-Day </a:t>
            </a:r>
            <a:r>
              <a:rPr lang="en-US" sz="3600" dirty="0" err="1"/>
              <a:t>PrEP</a:t>
            </a:r>
            <a:r>
              <a:rPr lang="en-US" sz="3600" dirty="0"/>
              <a:t> Services</a:t>
            </a:r>
          </a:p>
        </p:txBody>
      </p:sp>
      <p:cxnSp>
        <p:nvCxnSpPr>
          <p:cNvPr id="50" name="Straight Arrow Connector 49"/>
          <p:cNvCxnSpPr/>
          <p:nvPr/>
        </p:nvCxnSpPr>
        <p:spPr>
          <a:xfrm flipV="1">
            <a:off x="2325689" y="5259388"/>
            <a:ext cx="1825625" cy="111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435225" y="3687763"/>
            <a:ext cx="20638" cy="12573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045326" y="3502026"/>
            <a:ext cx="1141413" cy="3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765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195638"/>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4954589"/>
            <a:ext cx="6524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8326" y="1557339"/>
            <a:ext cx="633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bwMode="auto">
          <a:xfrm>
            <a:off x="1831975" y="2878139"/>
            <a:ext cx="1377950" cy="41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Behavioral questionnaire</a:t>
            </a:r>
            <a:endParaRPr lang="th-TH"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bwMode="auto">
          <a:xfrm>
            <a:off x="4822825" y="2028826"/>
            <a:ext cx="909638" cy="41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HIV testing</a:t>
            </a:r>
          </a:p>
        </p:txBody>
      </p:sp>
      <p:sp>
        <p:nvSpPr>
          <p:cNvPr id="59" name="TextBox 58"/>
          <p:cNvSpPr txBox="1"/>
          <p:nvPr/>
        </p:nvSpPr>
        <p:spPr bwMode="auto">
          <a:xfrm>
            <a:off x="3922714" y="2824164"/>
            <a:ext cx="898525" cy="41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Willing to take PrEP</a:t>
            </a:r>
          </a:p>
        </p:txBody>
      </p:sp>
      <p:pic>
        <p:nvPicPr>
          <p:cNvPr id="27661"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1664" y="3176589"/>
            <a:ext cx="6445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bwMode="auto">
          <a:xfrm>
            <a:off x="6810375" y="2797175"/>
            <a:ext cx="1181100" cy="4143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Not willing to take PrEP</a:t>
            </a:r>
          </a:p>
        </p:txBody>
      </p:sp>
      <p:sp>
        <p:nvSpPr>
          <p:cNvPr id="62" name="TextBox 61"/>
          <p:cNvSpPr txBox="1"/>
          <p:nvPr/>
        </p:nvSpPr>
        <p:spPr bwMode="auto">
          <a:xfrm>
            <a:off x="1747838" y="5572125"/>
            <a:ext cx="1490662" cy="577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Blood collection for creatinine and HBV antigen testing</a:t>
            </a:r>
          </a:p>
        </p:txBody>
      </p:sp>
      <p:sp>
        <p:nvSpPr>
          <p:cNvPr id="63" name="Rectangle 32"/>
          <p:cNvSpPr>
            <a:spLocks noChangeArrowheads="1"/>
          </p:cNvSpPr>
          <p:nvPr/>
        </p:nvSpPr>
        <p:spPr bwMode="auto">
          <a:xfrm>
            <a:off x="8577263" y="1633539"/>
            <a:ext cx="13081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Start ART immediately</a:t>
            </a:r>
            <a:endParaRPr lang="th-TH"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bwMode="auto">
          <a:xfrm>
            <a:off x="8778875" y="3067050"/>
            <a:ext cx="1531938" cy="738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Routine appointment </a:t>
            </a:r>
          </a:p>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(at least 6-monthly HIV testing)</a:t>
            </a:r>
            <a:endParaRPr lang="th-TH"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bwMode="auto">
          <a:xfrm>
            <a:off x="2546351" y="2182813"/>
            <a:ext cx="1736725" cy="5778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Risk assessment and PrEP counseling process</a:t>
            </a:r>
          </a:p>
        </p:txBody>
      </p:sp>
      <p:pic>
        <p:nvPicPr>
          <p:cNvPr id="27667" name="Picture 14"/>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6959600" y="1563689"/>
            <a:ext cx="6540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13"/>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5559425" y="2301875"/>
            <a:ext cx="660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6738" y="3162300"/>
            <a:ext cx="5953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6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39100" y="1555751"/>
            <a:ext cx="674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7363" y="3189289"/>
            <a:ext cx="633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a:stCxn id="27671" idx="3"/>
            <a:endCxn id="27661" idx="1"/>
          </p:cNvCxnSpPr>
          <p:nvPr/>
        </p:nvCxnSpPr>
        <p:spPr>
          <a:xfrm flipV="1">
            <a:off x="6200775" y="3498851"/>
            <a:ext cx="750888" cy="47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a:off x="4778376" y="3792538"/>
            <a:ext cx="2074863" cy="254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More details on PrEP</a:t>
            </a:r>
            <a:endParaRPr lang="th-TH"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2767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00951" y="5462589"/>
            <a:ext cx="6699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77138" y="4213226"/>
            <a:ext cx="658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p:cNvSpPr txBox="1"/>
          <p:nvPr/>
        </p:nvSpPr>
        <p:spPr bwMode="auto">
          <a:xfrm>
            <a:off x="8186739" y="4252914"/>
            <a:ext cx="2236787" cy="739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Referral to renal doctor, </a:t>
            </a:r>
          </a:p>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consider re-screening for PrEP, and at least 6-monthly HIV testing</a:t>
            </a:r>
          </a:p>
        </p:txBody>
      </p:sp>
      <p:cxnSp>
        <p:nvCxnSpPr>
          <p:cNvPr id="76" name="Straight Arrow Connector 75"/>
          <p:cNvCxnSpPr>
            <a:stCxn id="27671" idx="1"/>
            <a:endCxn id="27655" idx="3"/>
          </p:cNvCxnSpPr>
          <p:nvPr/>
        </p:nvCxnSpPr>
        <p:spPr>
          <a:xfrm flipH="1">
            <a:off x="4811713" y="3503614"/>
            <a:ext cx="755650" cy="95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2755900" y="3502025"/>
            <a:ext cx="1373188" cy="63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bwMode="auto">
          <a:xfrm>
            <a:off x="4716463" y="5594351"/>
            <a:ext cx="990600" cy="415925"/>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CrCl</a:t>
            </a:r>
            <a:r>
              <a:rPr lang="en-US" alt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&gt;60 mL/min</a:t>
            </a:r>
          </a:p>
        </p:txBody>
      </p:sp>
      <p:cxnSp>
        <p:nvCxnSpPr>
          <p:cNvPr id="79" name="Straight Arrow Connector 78"/>
          <p:cNvCxnSpPr/>
          <p:nvPr/>
        </p:nvCxnSpPr>
        <p:spPr>
          <a:xfrm flipV="1">
            <a:off x="4870450" y="4583114"/>
            <a:ext cx="2698750" cy="1428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889625" y="2965450"/>
            <a:ext cx="6350" cy="2301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7613650" y="1881188"/>
            <a:ext cx="407988" cy="63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759201" y="1849439"/>
            <a:ext cx="1800225" cy="79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895976" y="1870075"/>
            <a:ext cx="1039813" cy="15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7692" idx="2"/>
            <a:endCxn id="27668" idx="0"/>
          </p:cNvCxnSpPr>
          <p:nvPr/>
        </p:nvCxnSpPr>
        <p:spPr>
          <a:xfrm flipH="1">
            <a:off x="5889626" y="2124075"/>
            <a:ext cx="3175" cy="1778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8" idx="3"/>
            <a:endCxn id="27674" idx="1"/>
          </p:cNvCxnSpPr>
          <p:nvPr/>
        </p:nvCxnSpPr>
        <p:spPr>
          <a:xfrm flipV="1">
            <a:off x="5707064" y="5778501"/>
            <a:ext cx="1893887" cy="23813"/>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68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6038" y="5480050"/>
            <a:ext cx="6334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6"/>
          <p:cNvSpPr/>
          <p:nvPr/>
        </p:nvSpPr>
        <p:spPr>
          <a:xfrm>
            <a:off x="6180139" y="5310188"/>
            <a:ext cx="1190625" cy="254000"/>
          </a:xfrm>
          <a:prstGeom prst="rect">
            <a:avLst/>
          </a:prstGeom>
        </p:spPr>
        <p:txBody>
          <a:bodyPr wrap="none">
            <a:spAutoFit/>
          </a:bodyPr>
          <a:lstStyle/>
          <a:p>
            <a:pPr>
              <a:defRPr/>
            </a:pPr>
            <a:r>
              <a:rPr 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Continue PrEP </a:t>
            </a:r>
            <a:endParaRPr lang="th-TH" sz="1050" dirty="0">
              <a:solidFill>
                <a:prstClr val="black"/>
              </a:solidFill>
              <a:latin typeface="Calibri" panose="020F0502020204030204"/>
              <a:cs typeface="Cordia New" panose="020B0304020202020204" pitchFamily="34" charset="-34"/>
            </a:endParaRPr>
          </a:p>
        </p:txBody>
      </p:sp>
      <p:sp>
        <p:nvSpPr>
          <p:cNvPr id="88" name="TextBox 87"/>
          <p:cNvSpPr txBox="1"/>
          <p:nvPr/>
        </p:nvSpPr>
        <p:spPr bwMode="auto">
          <a:xfrm>
            <a:off x="6053139" y="4822825"/>
            <a:ext cx="1373187" cy="254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Discontinue PrEP</a:t>
            </a:r>
          </a:p>
        </p:txBody>
      </p:sp>
      <p:cxnSp>
        <p:nvCxnSpPr>
          <p:cNvPr id="89" name="Elbow Connector 88"/>
          <p:cNvCxnSpPr>
            <a:stCxn id="90" idx="1"/>
            <a:endCxn id="78" idx="1"/>
          </p:cNvCxnSpPr>
          <p:nvPr/>
        </p:nvCxnSpPr>
        <p:spPr>
          <a:xfrm rot="10800000" flipH="1" flipV="1">
            <a:off x="4706939" y="4608513"/>
            <a:ext cx="9525" cy="1193800"/>
          </a:xfrm>
          <a:prstGeom prst="bentConnector3">
            <a:avLst>
              <a:gd name="adj1" fmla="val -2464690"/>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bwMode="auto">
          <a:xfrm>
            <a:off x="4706939" y="4402139"/>
            <a:ext cx="1023937" cy="414337"/>
          </a:xfrm>
          <a:prstGeom prst="rect">
            <a:avLst/>
          </a:prstGeom>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dirty="0" err="1">
                <a:solidFill>
                  <a:prstClr val="black"/>
                </a:solidFill>
                <a:latin typeface="Tahoma" panose="020B0604030504040204" pitchFamily="34" charset="0"/>
                <a:ea typeface="Tahoma" panose="020B0604030504040204" pitchFamily="34" charset="0"/>
                <a:cs typeface="Tahoma" panose="020B0604030504040204" pitchFamily="34" charset="0"/>
              </a:rPr>
              <a:t>CrCL</a:t>
            </a:r>
            <a:r>
              <a:rPr lang="en-US" alt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 &lt;60 mL/min</a:t>
            </a:r>
          </a:p>
        </p:txBody>
      </p:sp>
      <p:pic>
        <p:nvPicPr>
          <p:cNvPr id="276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522413"/>
            <a:ext cx="6032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p:cNvSpPr txBox="1"/>
          <p:nvPr/>
        </p:nvSpPr>
        <p:spPr bwMode="auto">
          <a:xfrm>
            <a:off x="8237539" y="5594350"/>
            <a:ext cx="1647825" cy="577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Month 1, month 3 and quarterly follow up</a:t>
            </a:r>
            <a:endParaRPr lang="th-TH"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2769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6238" y="4900614"/>
            <a:ext cx="633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bwMode="auto">
          <a:xfrm>
            <a:off x="4752975" y="5006976"/>
            <a:ext cx="1366838" cy="41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050" b="1" dirty="0">
                <a:solidFill>
                  <a:prstClr val="white"/>
                </a:solidFill>
                <a:latin typeface="Tahoma" panose="020B0604030504040204" pitchFamily="34" charset="0"/>
                <a:ea typeface="Tahoma" panose="020B0604030504040204" pitchFamily="34" charset="0"/>
                <a:cs typeface="Tahoma" panose="020B0604030504040204" pitchFamily="34" charset="0"/>
              </a:rPr>
              <a:t>Provide a bottle of PrEP to start</a:t>
            </a:r>
          </a:p>
        </p:txBody>
      </p:sp>
      <p:pic>
        <p:nvPicPr>
          <p:cNvPr id="27696"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5401" y="4222750"/>
            <a:ext cx="644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22488" y="3330576"/>
            <a:ext cx="660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189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365125"/>
            <a:ext cx="11674764" cy="917023"/>
          </a:xfrm>
        </p:spPr>
        <p:txBody>
          <a:bodyPr>
            <a:normAutofit fontScale="90000"/>
          </a:bodyPr>
          <a:lstStyle/>
          <a:p>
            <a:r>
              <a:rPr lang="en-US" sz="4400" dirty="0" smtClean="0"/>
              <a:t>Princess </a:t>
            </a:r>
            <a:r>
              <a:rPr lang="en-US" sz="4400" dirty="0" err="1" smtClean="0"/>
              <a:t>PrEP</a:t>
            </a:r>
            <a:r>
              <a:rPr lang="en-US" sz="4400" dirty="0" smtClean="0"/>
              <a:t>, </a:t>
            </a:r>
            <a:r>
              <a:rPr lang="en-US" sz="4400" b="0" dirty="0" smtClean="0"/>
              <a:t>dispensed through KPLHS </a:t>
            </a:r>
            <a:r>
              <a:rPr lang="en-US" sz="3200" b="0" dirty="0" smtClean="0"/>
              <a:t>(as of June 12, 2019)</a:t>
            </a:r>
            <a:endParaRPr lang="en-US" b="0" dirty="0"/>
          </a:p>
        </p:txBody>
      </p:sp>
      <p:pic>
        <p:nvPicPr>
          <p:cNvPr id="4" name="Picture 3">
            <a:extLst>
              <a:ext uri="{FF2B5EF4-FFF2-40B4-BE49-F238E27FC236}">
                <a16:creationId xmlns:a16="http://schemas.microsoft.com/office/drawing/2014/main" id="{6B6DD30A-D8C5-4742-ABA4-0D6797D5E9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71" r="18550"/>
          <a:stretch/>
        </p:blipFill>
        <p:spPr>
          <a:xfrm>
            <a:off x="191648" y="2115542"/>
            <a:ext cx="3638004" cy="3568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587" y="2171928"/>
            <a:ext cx="8527664" cy="3455546"/>
          </a:xfrm>
          <a:prstGeom prst="rect">
            <a:avLst/>
          </a:prstGeom>
        </p:spPr>
      </p:pic>
    </p:spTree>
    <p:extLst>
      <p:ext uri="{BB962C8B-B14F-4D97-AF65-F5344CB8AC3E}">
        <p14:creationId xmlns:p14="http://schemas.microsoft.com/office/powerpoint/2010/main" val="193032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Thailand’s </a:t>
            </a:r>
            <a:r>
              <a:rPr lang="en-US" dirty="0" err="1"/>
              <a:t>PrEP</a:t>
            </a:r>
            <a:r>
              <a:rPr lang="en-US" dirty="0"/>
              <a:t> Programs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02" r="69976"/>
          <a:stretch/>
        </p:blipFill>
        <p:spPr>
          <a:xfrm>
            <a:off x="-21643" y="1323707"/>
            <a:ext cx="3578204" cy="46581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527" y="1472619"/>
            <a:ext cx="8806472" cy="4640433"/>
          </a:xfrm>
          <a:prstGeom prst="rect">
            <a:avLst/>
          </a:prstGeom>
        </p:spPr>
      </p:pic>
    </p:spTree>
    <p:extLst>
      <p:ext uri="{BB962C8B-B14F-4D97-AF65-F5344CB8AC3E}">
        <p14:creationId xmlns:p14="http://schemas.microsoft.com/office/powerpoint/2010/main" val="132221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731"/>
            <a:ext cx="10515600" cy="903458"/>
          </a:xfrm>
        </p:spPr>
        <p:txBody>
          <a:bodyPr/>
          <a:lstStyle/>
          <a:p>
            <a:r>
              <a:rPr lang="en-US" dirty="0" smtClean="0"/>
              <a:t>Challenges in ending AIDS in Bangkok</a:t>
            </a:r>
            <a:endParaRPr lang="en-US" dirty="0"/>
          </a:p>
        </p:txBody>
      </p:sp>
      <p:sp>
        <p:nvSpPr>
          <p:cNvPr id="3" name="Content Placeholder 2"/>
          <p:cNvSpPr>
            <a:spLocks noGrp="1"/>
          </p:cNvSpPr>
          <p:nvPr>
            <p:ph idx="1"/>
          </p:nvPr>
        </p:nvSpPr>
        <p:spPr>
          <a:xfrm>
            <a:off x="838200" y="1690255"/>
            <a:ext cx="10515600" cy="4486708"/>
          </a:xfrm>
        </p:spPr>
        <p:txBody>
          <a:bodyPr>
            <a:normAutofit lnSpcReduction="10000"/>
          </a:bodyPr>
          <a:lstStyle/>
          <a:p>
            <a:r>
              <a:rPr lang="en-US" dirty="0" smtClean="0"/>
              <a:t>Most innovative work in BKK and </a:t>
            </a:r>
            <a:r>
              <a:rPr lang="en-US" dirty="0" smtClean="0"/>
              <a:t>most of the BKK </a:t>
            </a:r>
            <a:r>
              <a:rPr lang="en-US" dirty="0" smtClean="0"/>
              <a:t>data came from NGO (TRCARC, SWING, RSAT) which is only a small fraction of the overall healthcare facilities in Bangkok (BMA clinics &amp; hospitals, central government hospitals, university and private hospitals) which means </a:t>
            </a:r>
            <a:r>
              <a:rPr lang="en-US" b="1" dirty="0" smtClean="0">
                <a:solidFill>
                  <a:srgbClr val="FF0000"/>
                </a:solidFill>
              </a:rPr>
              <a:t>still a lot more can be done.</a:t>
            </a:r>
          </a:p>
          <a:p>
            <a:r>
              <a:rPr lang="en-US" dirty="0" smtClean="0"/>
              <a:t>But, it has not been done or rapidly done, WHY ??</a:t>
            </a:r>
          </a:p>
          <a:p>
            <a:pPr lvl="1">
              <a:buFont typeface="Wingdings" panose="05000000000000000000" pitchFamily="2" charset="2"/>
              <a:buChar char="Ø"/>
            </a:pPr>
            <a:r>
              <a:rPr lang="en-US" dirty="0" smtClean="0"/>
              <a:t>City politicians seem to be committed but their first and second management levels do not follow it through either because they are too busy or afraid to work hard (since it is 12 years far away) and they are not made accountable to either by their boss or by the central government (since politicians will come and go).</a:t>
            </a:r>
            <a:endParaRPr lang="en-US" dirty="0" smtClean="0"/>
          </a:p>
          <a:p>
            <a:pPr lvl="1">
              <a:buFont typeface="Wingdings" panose="05000000000000000000" pitchFamily="2" charset="2"/>
              <a:buChar char="Ø"/>
            </a:pPr>
            <a:r>
              <a:rPr lang="en-US" dirty="0" smtClean="0"/>
              <a:t>Too many players or TA’s in BKK with conflicting interest </a:t>
            </a:r>
            <a:r>
              <a:rPr lang="en-US" dirty="0" smtClean="0"/>
              <a:t>and </a:t>
            </a:r>
            <a:r>
              <a:rPr lang="en-US" dirty="0" smtClean="0"/>
              <a:t>territory and no ‘CHIEF’ wants to nail it down</a:t>
            </a:r>
            <a:r>
              <a:rPr lang="en-US" dirty="0"/>
              <a:t> </a:t>
            </a:r>
            <a:r>
              <a:rPr lang="en-US" dirty="0" smtClean="0"/>
              <a:t>because of ‘threat’ by </a:t>
            </a:r>
            <a:r>
              <a:rPr lang="en-US" smtClean="0"/>
              <a:t>the imperial</a:t>
            </a:r>
            <a:r>
              <a:rPr lang="en-US" smtClean="0"/>
              <a:t> </a:t>
            </a:r>
            <a:r>
              <a:rPr lang="en-US" dirty="0" smtClean="0"/>
              <a:t>player.</a:t>
            </a:r>
            <a:endParaRPr lang="en-US" dirty="0"/>
          </a:p>
        </p:txBody>
      </p:sp>
    </p:spTree>
    <p:extLst>
      <p:ext uri="{BB962C8B-B14F-4D97-AF65-F5344CB8AC3E}">
        <p14:creationId xmlns:p14="http://schemas.microsoft.com/office/powerpoint/2010/main" val="322317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
          <p:cNvGrpSpPr>
            <a:grpSpLocks/>
          </p:cNvGrpSpPr>
          <p:nvPr/>
        </p:nvGrpSpPr>
        <p:grpSpPr bwMode="auto">
          <a:xfrm>
            <a:off x="1936029" y="1646652"/>
            <a:ext cx="8455025" cy="815975"/>
            <a:chOff x="140084" y="148447"/>
            <a:chExt cx="10275291" cy="95250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084" y="361295"/>
              <a:ext cx="2008871" cy="5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774" y="207431"/>
              <a:ext cx="1288988" cy="7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096" y="177324"/>
              <a:ext cx="1024055" cy="89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4554" y="148447"/>
              <a:ext cx="108082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Logo_FHI36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135" y="361295"/>
              <a:ext cx="1296581" cy="5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5" descr="F:\Logo\HIV-NAT-LOGO-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046" y="4439911"/>
            <a:ext cx="950414" cy="9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8464" y="4799806"/>
            <a:ext cx="1291246"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5588" y="4799806"/>
            <a:ext cx="130897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2145" y="4520816"/>
            <a:ext cx="1287260" cy="84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08981" y="3132590"/>
            <a:ext cx="930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581645" y="3166220"/>
            <a:ext cx="1416504" cy="8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6029" y="3285444"/>
            <a:ext cx="2030563" cy="7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7925" y="3015570"/>
            <a:ext cx="1186543" cy="118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5"/>
          <a:stretch>
            <a:fillRect/>
          </a:stretch>
        </p:blipFill>
        <p:spPr>
          <a:xfrm>
            <a:off x="4997518" y="1781453"/>
            <a:ext cx="1479483" cy="558975"/>
          </a:xfrm>
          <a:prstGeom prst="rect">
            <a:avLst/>
          </a:prstGeom>
        </p:spPr>
      </p:pic>
      <p:pic>
        <p:nvPicPr>
          <p:cNvPr id="21" name="Picture 2" descr="H:\KPIS\KPIS_Work_at_TRC\Logo_T&amp;T\Logo_DiC\Logo Carema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73940" y="3125219"/>
            <a:ext cx="1619672" cy="91106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14"/>
          <p:cNvGrpSpPr>
            <a:grpSpLocks/>
          </p:cNvGrpSpPr>
          <p:nvPr/>
        </p:nvGrpSpPr>
        <p:grpSpPr bwMode="auto">
          <a:xfrm>
            <a:off x="1936029" y="1647768"/>
            <a:ext cx="8455025" cy="815975"/>
            <a:chOff x="140084" y="148447"/>
            <a:chExt cx="10275291" cy="952500"/>
          </a:xfrm>
        </p:grpSpPr>
        <p:pic>
          <p:nvPicPr>
            <p:cNvPr id="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084" y="361295"/>
              <a:ext cx="2008871" cy="5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774" y="207431"/>
              <a:ext cx="1288988" cy="7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096" y="177324"/>
              <a:ext cx="1024055" cy="89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4554" y="148447"/>
              <a:ext cx="108082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Logo_FHI36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135" y="361295"/>
              <a:ext cx="1296581" cy="5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14"/>
          <p:cNvGrpSpPr>
            <a:grpSpLocks/>
          </p:cNvGrpSpPr>
          <p:nvPr/>
        </p:nvGrpSpPr>
        <p:grpSpPr bwMode="auto">
          <a:xfrm>
            <a:off x="1936029" y="1647767"/>
            <a:ext cx="8455025" cy="815975"/>
            <a:chOff x="140084" y="148447"/>
            <a:chExt cx="10275291" cy="952500"/>
          </a:xfrm>
        </p:grpSpPr>
        <p:pic>
          <p:nvPicPr>
            <p:cNvPr id="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084" y="361295"/>
              <a:ext cx="2008871" cy="5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774" y="207431"/>
              <a:ext cx="1288988" cy="7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096" y="177324"/>
              <a:ext cx="1024055" cy="89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4554" y="148447"/>
              <a:ext cx="108082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Logo_FHI36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135" y="361295"/>
              <a:ext cx="1296581" cy="5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1" descr="chula-gif1">
            <a:extLst>
              <a:ext uri="{FF2B5EF4-FFF2-40B4-BE49-F238E27FC236}">
                <a16:creationId xmlns:a16="http://schemas.microsoft.com/office/drawing/2014/main" id="{B25D2B10-404E-4EC8-8F03-DBFC35C1FBD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07049" y="4375354"/>
            <a:ext cx="1039070" cy="9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title"/>
          </p:nvPr>
        </p:nvSpPr>
        <p:spPr>
          <a:xfrm>
            <a:off x="838200" y="365126"/>
            <a:ext cx="10515600" cy="954792"/>
          </a:xfrm>
        </p:spPr>
        <p:txBody>
          <a:bodyPr>
            <a:noAutofit/>
          </a:bodyPr>
          <a:lstStyle/>
          <a:p>
            <a:r>
              <a:rPr lang="en-US" sz="4000" dirty="0" smtClean="0">
                <a:solidFill>
                  <a:schemeClr val="tx1"/>
                </a:solidFill>
              </a:rPr>
              <a:t>Acknowledgements</a:t>
            </a:r>
            <a:endParaRPr lang="en-US" sz="4000" dirty="0">
              <a:solidFill>
                <a:schemeClr val="tx1"/>
              </a:solidFill>
            </a:endParaRPr>
          </a:p>
        </p:txBody>
      </p:sp>
    </p:spTree>
    <p:extLst>
      <p:ext uri="{BB962C8B-B14F-4D97-AF65-F5344CB8AC3E}">
        <p14:creationId xmlns:p14="http://schemas.microsoft.com/office/powerpoint/2010/main" val="2175073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96000" cy="6858000"/>
          </a:xfrm>
          <a:prstGeom prst="rect">
            <a:avLst/>
          </a:prstGeom>
          <a:solidFill>
            <a:srgbClr val="E5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p:cNvSpPr txBox="1"/>
          <p:nvPr/>
        </p:nvSpPr>
        <p:spPr>
          <a:xfrm>
            <a:off x="0" y="1786467"/>
            <a:ext cx="6096000" cy="1569660"/>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Urban-Level </a:t>
            </a:r>
            <a:r>
              <a:rPr lang="en-US" sz="3200" b="1" dirty="0">
                <a:solidFill>
                  <a:schemeClr val="bg1"/>
                </a:solidFill>
                <a:latin typeface="Century Gothic" panose="020B0502020202020204" pitchFamily="34" charset="0"/>
              </a:rPr>
              <a:t>90-90-90 Targets: Progress and Experience from </a:t>
            </a:r>
            <a:r>
              <a:rPr lang="en-US" sz="3200" b="1" dirty="0">
                <a:solidFill>
                  <a:schemeClr val="bg1"/>
                </a:solidFill>
                <a:latin typeface="Century Gothic" panose="020B0502020202020204" pitchFamily="34" charset="0"/>
              </a:rPr>
              <a:t>Thailand</a:t>
            </a:r>
            <a:endParaRPr lang="en-US" sz="3200" spc="133" dirty="0">
              <a:solidFill>
                <a:schemeClr val="bg1"/>
              </a:solidFill>
              <a:latin typeface="Arial Narrow"/>
              <a:cs typeface="Arial Narrow"/>
            </a:endParaRPr>
          </a:p>
        </p:txBody>
      </p:sp>
      <p:sp>
        <p:nvSpPr>
          <p:cNvPr id="8" name="TextBox 7"/>
          <p:cNvSpPr txBox="1"/>
          <p:nvPr/>
        </p:nvSpPr>
        <p:spPr>
          <a:xfrm>
            <a:off x="0" y="4910667"/>
            <a:ext cx="6096000" cy="2102820"/>
          </a:xfrm>
          <a:prstGeom prst="rect">
            <a:avLst/>
          </a:prstGeom>
          <a:noFill/>
        </p:spPr>
        <p:txBody>
          <a:bodyPr wrap="square" rtlCol="0">
            <a:spAutoFit/>
          </a:bodyPr>
          <a:lstStyle/>
          <a:p>
            <a:r>
              <a:rPr lang="en-US" sz="2400" b="1" dirty="0" err="1">
                <a:solidFill>
                  <a:schemeClr val="bg1"/>
                </a:solidFill>
                <a:latin typeface="Century Gothic" panose="020B0502020202020204" pitchFamily="34" charset="0"/>
                <a:cs typeface="CordiaUPC" panose="020B0304020202020204" pitchFamily="34" charset="-34"/>
              </a:rPr>
              <a:t>Praphan</a:t>
            </a:r>
            <a:r>
              <a:rPr lang="en-US" sz="2400" b="1" dirty="0">
                <a:solidFill>
                  <a:schemeClr val="bg1"/>
                </a:solidFill>
                <a:latin typeface="Century Gothic" panose="020B0502020202020204" pitchFamily="34" charset="0"/>
                <a:cs typeface="CordiaUPC" panose="020B0304020202020204" pitchFamily="34" charset="-34"/>
              </a:rPr>
              <a:t> </a:t>
            </a:r>
            <a:r>
              <a:rPr lang="en-US" sz="2400" b="1" dirty="0" err="1">
                <a:solidFill>
                  <a:schemeClr val="bg1"/>
                </a:solidFill>
                <a:latin typeface="Century Gothic" panose="020B0502020202020204" pitchFamily="34" charset="0"/>
                <a:cs typeface="CordiaUPC" panose="020B0304020202020204" pitchFamily="34" charset="-34"/>
              </a:rPr>
              <a:t>Phanuphak</a:t>
            </a:r>
            <a:r>
              <a:rPr lang="en-US" sz="2400" b="1" dirty="0">
                <a:solidFill>
                  <a:schemeClr val="bg1"/>
                </a:solidFill>
                <a:latin typeface="Century Gothic" panose="020B0502020202020204" pitchFamily="34" charset="0"/>
                <a:cs typeface="CordiaUPC" panose="020B0304020202020204" pitchFamily="34" charset="-34"/>
              </a:rPr>
              <a:t>, MD, PhD</a:t>
            </a:r>
          </a:p>
          <a:p>
            <a:r>
              <a:rPr lang="en-US" sz="2133" dirty="0">
                <a:solidFill>
                  <a:schemeClr val="bg1"/>
                </a:solidFill>
                <a:latin typeface="Century Gothic" panose="020B0502020202020204" pitchFamily="34" charset="0"/>
                <a:cs typeface="CordiaUPC" panose="020B0304020202020204" pitchFamily="34" charset="-34"/>
              </a:rPr>
              <a:t>Professor Emeritus, Faculty of Medicine, </a:t>
            </a:r>
            <a:r>
              <a:rPr lang="en-US" sz="2133" dirty="0" err="1">
                <a:solidFill>
                  <a:schemeClr val="bg1"/>
                </a:solidFill>
                <a:latin typeface="Century Gothic" panose="020B0502020202020204" pitchFamily="34" charset="0"/>
                <a:cs typeface="CordiaUPC" panose="020B0304020202020204" pitchFamily="34" charset="-34"/>
              </a:rPr>
              <a:t>Chulalongkorn</a:t>
            </a:r>
            <a:r>
              <a:rPr lang="en-US" sz="2133" dirty="0">
                <a:solidFill>
                  <a:schemeClr val="bg1"/>
                </a:solidFill>
                <a:latin typeface="Century Gothic" panose="020B0502020202020204" pitchFamily="34" charset="0"/>
                <a:cs typeface="CordiaUPC" panose="020B0304020202020204" pitchFamily="34" charset="-34"/>
              </a:rPr>
              <a:t> University</a:t>
            </a:r>
          </a:p>
          <a:p>
            <a:r>
              <a:rPr lang="en-US" sz="2133" dirty="0">
                <a:solidFill>
                  <a:schemeClr val="bg1"/>
                </a:solidFill>
                <a:latin typeface="Century Gothic" panose="020B0502020202020204" pitchFamily="34" charset="0"/>
                <a:cs typeface="CordiaUPC" panose="020B0304020202020204" pitchFamily="34" charset="-34"/>
              </a:rPr>
              <a:t>Director, the Thai Red Cross AIDS Research Centre</a:t>
            </a:r>
          </a:p>
          <a:p>
            <a:pPr algn="ctr"/>
            <a:endParaRPr lang="en-US" sz="2133" spc="133" dirty="0">
              <a:solidFill>
                <a:schemeClr val="bg1"/>
              </a:solidFill>
              <a:latin typeface="Arial Narrow"/>
              <a:cs typeface="Arial Narrow"/>
            </a:endParaRPr>
          </a:p>
        </p:txBody>
      </p:sp>
      <p:pic>
        <p:nvPicPr>
          <p:cNvPr id="11" name="Picture 10"/>
          <p:cNvPicPr>
            <a:picLocks noChangeAspect="1"/>
          </p:cNvPicPr>
          <p:nvPr/>
        </p:nvPicPr>
        <p:blipFill>
          <a:blip r:embed="rId3"/>
          <a:srcRect/>
          <a:stretch/>
        </p:blipFill>
        <p:spPr>
          <a:xfrm>
            <a:off x="7134650" y="1157600"/>
            <a:ext cx="4018703" cy="1797539"/>
          </a:xfrm>
          <a:prstGeom prst="rect">
            <a:avLst/>
          </a:prstGeom>
        </p:spPr>
      </p:pic>
      <p:pic>
        <p:nvPicPr>
          <p:cNvPr id="12" name="Picture 11"/>
          <p:cNvPicPr>
            <a:picLocks noChangeAspect="1"/>
          </p:cNvPicPr>
          <p:nvPr/>
        </p:nvPicPr>
        <p:blipFill>
          <a:blip r:embed="rId4"/>
          <a:srcRect/>
          <a:stretch/>
        </p:blipFill>
        <p:spPr>
          <a:xfrm>
            <a:off x="6560458" y="5700400"/>
            <a:ext cx="5168788" cy="774683"/>
          </a:xfrm>
          <a:prstGeom prst="rect">
            <a:avLst/>
          </a:prstGeom>
        </p:spPr>
      </p:pic>
    </p:spTree>
    <p:extLst>
      <p:ext uri="{BB962C8B-B14F-4D97-AF65-F5344CB8AC3E}">
        <p14:creationId xmlns:p14="http://schemas.microsoft.com/office/powerpoint/2010/main" val="396028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Thailand </a:t>
            </a:r>
            <a:r>
              <a:rPr lang="en-US" dirty="0"/>
              <a:t>Treatment Cascade: 2017</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4745" b="11376"/>
          <a:stretch/>
        </p:blipFill>
        <p:spPr>
          <a:xfrm>
            <a:off x="265617" y="2011679"/>
            <a:ext cx="11542576" cy="3650827"/>
          </a:xfrm>
        </p:spPr>
      </p:pic>
      <p:sp>
        <p:nvSpPr>
          <p:cNvPr id="5" name="Rectangle 4"/>
          <p:cNvSpPr/>
          <p:nvPr/>
        </p:nvSpPr>
        <p:spPr>
          <a:xfrm>
            <a:off x="3607505" y="6305447"/>
            <a:ext cx="8330213" cy="322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i="1" dirty="0">
                <a:solidFill>
                  <a:schemeClr val="accent3">
                    <a:lumMod val="50000"/>
                  </a:schemeClr>
                </a:solidFill>
              </a:rPr>
              <a:t>Source: </a:t>
            </a:r>
            <a:r>
              <a:rPr lang="en-US" sz="1200" i="1" dirty="0" smtClean="0">
                <a:solidFill>
                  <a:schemeClr val="accent3">
                    <a:lumMod val="50000"/>
                  </a:schemeClr>
                </a:solidFill>
              </a:rPr>
              <a:t>National AIDS Program </a:t>
            </a:r>
            <a:r>
              <a:rPr lang="en-US" sz="1200" i="1" dirty="0">
                <a:solidFill>
                  <a:schemeClr val="accent3">
                    <a:lumMod val="50000"/>
                  </a:schemeClr>
                </a:solidFill>
              </a:rPr>
              <a:t>web report: </a:t>
            </a:r>
            <a:r>
              <a:rPr lang="en-US" sz="1200" i="1" dirty="0" smtClean="0">
                <a:solidFill>
                  <a:schemeClr val="accent3">
                    <a:lumMod val="50000"/>
                  </a:schemeClr>
                </a:solidFill>
              </a:rPr>
              <a:t>National Health Security Office: </a:t>
            </a:r>
            <a:r>
              <a:rPr lang="en-US" sz="1200" i="1" dirty="0">
                <a:solidFill>
                  <a:schemeClr val="accent3">
                    <a:lumMod val="50000"/>
                  </a:schemeClr>
                </a:solidFill>
              </a:rPr>
              <a:t>31 </a:t>
            </a:r>
            <a:r>
              <a:rPr lang="en-US" sz="1200" i="1" dirty="0" smtClean="0">
                <a:solidFill>
                  <a:schemeClr val="accent3">
                    <a:lumMod val="50000"/>
                  </a:schemeClr>
                </a:solidFill>
              </a:rPr>
              <a:t>December </a:t>
            </a:r>
            <a:r>
              <a:rPr lang="en-US" sz="1200" i="1" dirty="0">
                <a:solidFill>
                  <a:schemeClr val="accent3">
                    <a:lumMod val="50000"/>
                  </a:schemeClr>
                </a:solidFill>
              </a:rPr>
              <a:t>2018</a:t>
            </a:r>
            <a:endParaRPr lang="th-TH" sz="1200" i="1" dirty="0">
              <a:solidFill>
                <a:schemeClr val="accent3">
                  <a:lumMod val="50000"/>
                </a:schemeClr>
              </a:solidFill>
            </a:endParaRPr>
          </a:p>
        </p:txBody>
      </p:sp>
      <p:sp>
        <p:nvSpPr>
          <p:cNvPr id="3" name="Rectangle 2"/>
          <p:cNvSpPr/>
          <p:nvPr/>
        </p:nvSpPr>
        <p:spPr>
          <a:xfrm flipH="1">
            <a:off x="265617" y="5662506"/>
            <a:ext cx="11242892" cy="461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Bangkok:        91                                                     70                                                    76</a:t>
            </a:r>
            <a:endParaRPr lang="en-US" sz="2400" b="1" dirty="0"/>
          </a:p>
        </p:txBody>
      </p:sp>
    </p:spTree>
    <p:extLst>
      <p:ext uri="{BB962C8B-B14F-4D97-AF65-F5344CB8AC3E}">
        <p14:creationId xmlns:p14="http://schemas.microsoft.com/office/powerpoint/2010/main" val="1936961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still need to do more to find those who are not yet diagnosed</a:t>
            </a:r>
            <a:endParaRPr lang="en-US" dirty="0"/>
          </a:p>
        </p:txBody>
      </p:sp>
      <p:sp>
        <p:nvSpPr>
          <p:cNvPr id="3" name="Content Placeholder 2"/>
          <p:cNvSpPr>
            <a:spLocks noGrp="1"/>
          </p:cNvSpPr>
          <p:nvPr>
            <p:ph idx="1"/>
          </p:nvPr>
        </p:nvSpPr>
        <p:spPr>
          <a:xfrm>
            <a:off x="838200" y="1690255"/>
            <a:ext cx="10515600" cy="4486708"/>
          </a:xfrm>
        </p:spPr>
        <p:txBody>
          <a:bodyPr>
            <a:normAutofit/>
          </a:bodyPr>
          <a:lstStyle/>
          <a:p>
            <a:r>
              <a:rPr lang="en-US" sz="3200" dirty="0" smtClean="0">
                <a:solidFill>
                  <a:schemeClr val="tx1"/>
                </a:solidFill>
              </a:rPr>
              <a:t>The strategies of the Thai Red Cross AIDS Research Centre in reaching </a:t>
            </a:r>
            <a:r>
              <a:rPr lang="en-US" sz="3200" dirty="0">
                <a:solidFill>
                  <a:schemeClr val="tx1"/>
                </a:solidFill>
              </a:rPr>
              <a:t>difficult-to-reach populations (key population) </a:t>
            </a:r>
            <a:r>
              <a:rPr lang="en-US" sz="3200" dirty="0"/>
              <a:t>for HIV testing, prevention and </a:t>
            </a:r>
            <a:r>
              <a:rPr lang="en-US" sz="3200" dirty="0" smtClean="0"/>
              <a:t>care</a:t>
            </a:r>
            <a:r>
              <a:rPr lang="en-US" sz="3200" dirty="0" smtClean="0">
                <a:solidFill>
                  <a:srgbClr val="FF0000"/>
                </a:solidFill>
              </a:rPr>
              <a:t> </a:t>
            </a:r>
            <a:r>
              <a:rPr lang="en-US" sz="3200" dirty="0" smtClean="0">
                <a:solidFill>
                  <a:schemeClr val="tx1"/>
                </a:solidFill>
              </a:rPr>
              <a:t>in</a:t>
            </a:r>
            <a:r>
              <a:rPr lang="en-US" sz="3200" dirty="0" smtClean="0">
                <a:solidFill>
                  <a:srgbClr val="FF0000"/>
                </a:solidFill>
              </a:rPr>
              <a:t> Bangkok</a:t>
            </a:r>
            <a:endParaRPr lang="en-US" sz="3200" dirty="0">
              <a:solidFill>
                <a:srgbClr val="FF0000"/>
              </a:solidFill>
            </a:endParaRPr>
          </a:p>
          <a:p>
            <a:pPr lvl="1"/>
            <a:r>
              <a:rPr lang="en-US" sz="3200" dirty="0"/>
              <a:t>Men’s (MSM) </a:t>
            </a:r>
            <a:r>
              <a:rPr lang="en-US" sz="3200" dirty="0" smtClean="0"/>
              <a:t>health </a:t>
            </a:r>
            <a:r>
              <a:rPr lang="en-US" sz="3200" dirty="0"/>
              <a:t>clinic using anal Pap smear as induction</a:t>
            </a:r>
          </a:p>
          <a:p>
            <a:pPr lvl="1"/>
            <a:r>
              <a:rPr lang="en-US" sz="3200" dirty="0"/>
              <a:t>Transgender health clinic (Tangerine Clinic) using sex hormones monitoring as induction</a:t>
            </a:r>
          </a:p>
          <a:p>
            <a:pPr lvl="1"/>
            <a:r>
              <a:rPr lang="en-US" sz="3200" dirty="0"/>
              <a:t>Key population-LED health services (KPLHS) using key population as </a:t>
            </a:r>
            <a:r>
              <a:rPr lang="en-US" sz="3200" dirty="0" smtClean="0"/>
              <a:t>induction </a:t>
            </a:r>
            <a:endParaRPr lang="en-US" sz="3200" dirty="0"/>
          </a:p>
        </p:txBody>
      </p:sp>
    </p:spTree>
    <p:extLst>
      <p:ext uri="{BB962C8B-B14F-4D97-AF65-F5344CB8AC3E}">
        <p14:creationId xmlns:p14="http://schemas.microsoft.com/office/powerpoint/2010/main" val="54158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152650" y="1125539"/>
            <a:ext cx="8470900" cy="1152525"/>
          </a:xfrm>
        </p:spPr>
        <p:txBody>
          <a:bodyPr/>
          <a:lstStyle/>
          <a:p>
            <a:r>
              <a:rPr lang="en-US" altLang="th-TH" smtClean="0"/>
              <a:t>Among 1,429 MSM clients in 2009</a:t>
            </a:r>
          </a:p>
          <a:p>
            <a:pPr lvl="1"/>
            <a:r>
              <a:rPr lang="en-US" altLang="th-TH" smtClean="0"/>
              <a:t>52% known HIV+ve, 35% known HIV-ve, &amp;13% never tested</a:t>
            </a:r>
          </a:p>
          <a:p>
            <a:endParaRPr lang="en-US" altLang="th-TH" smtClean="0"/>
          </a:p>
        </p:txBody>
      </p:sp>
      <p:sp>
        <p:nvSpPr>
          <p:cNvPr id="27651" name="Title 2"/>
          <p:cNvSpPr>
            <a:spLocks noGrp="1"/>
          </p:cNvSpPr>
          <p:nvPr>
            <p:ph type="title"/>
          </p:nvPr>
        </p:nvSpPr>
        <p:spPr>
          <a:xfrm>
            <a:off x="1981200" y="44450"/>
            <a:ext cx="8229600" cy="1143000"/>
          </a:xfrm>
        </p:spPr>
        <p:txBody>
          <a:bodyPr/>
          <a:lstStyle/>
          <a:p>
            <a:r>
              <a:rPr lang="en-US" altLang="th-TH" sz="2800"/>
              <a:t>Using Anal Pap and STI service as entry point for HIV testing for MSM: Example of PICT</a:t>
            </a:r>
          </a:p>
        </p:txBody>
      </p:sp>
      <p:pic>
        <p:nvPicPr>
          <p:cNvPr id="276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8339" y="3998914"/>
            <a:ext cx="49180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9104" y="4975265"/>
            <a:ext cx="1639478" cy="1495499"/>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6" name="Picture 2">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1139" y="4953155"/>
            <a:ext cx="1667485" cy="153971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graphicFrame>
        <p:nvGraphicFramePr>
          <p:cNvPr id="7" name="Table 6">
            <a:extLst/>
          </p:cNvPr>
          <p:cNvGraphicFramePr>
            <a:graphicFrameLocks noGrp="1"/>
          </p:cNvGraphicFramePr>
          <p:nvPr/>
        </p:nvGraphicFramePr>
        <p:xfrm>
          <a:off x="2152650" y="2185989"/>
          <a:ext cx="8291514" cy="1636713"/>
        </p:xfrm>
        <a:graphic>
          <a:graphicData uri="http://schemas.openxmlformats.org/drawingml/2006/table">
            <a:tbl>
              <a:tblPr/>
              <a:tblGrid>
                <a:gridCol w="3148012">
                  <a:extLst>
                    <a:ext uri="{9D8B030D-6E8A-4147-A177-3AD203B41FA5}">
                      <a16:colId xmlns:a16="http://schemas.microsoft.com/office/drawing/2014/main" val="20000"/>
                    </a:ext>
                  </a:extLst>
                </a:gridCol>
                <a:gridCol w="992187">
                  <a:extLst>
                    <a:ext uri="{9D8B030D-6E8A-4147-A177-3AD203B41FA5}">
                      <a16:colId xmlns:a16="http://schemas.microsoft.com/office/drawing/2014/main" val="20001"/>
                    </a:ext>
                  </a:extLst>
                </a:gridCol>
                <a:gridCol w="1289051">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646239">
                  <a:extLst>
                    <a:ext uri="{9D8B030D-6E8A-4147-A177-3AD203B41FA5}">
                      <a16:colId xmlns:a16="http://schemas.microsoft.com/office/drawing/2014/main" val="20004"/>
                    </a:ext>
                  </a:extLst>
                </a:gridCol>
              </a:tblGrid>
              <a:tr h="396127">
                <a:tc rowSpan="2">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FFFFFF"/>
                          </a:solidFill>
                          <a:effectLst/>
                          <a:latin typeface="Arial" pitchFamily="34" charset="0"/>
                          <a:cs typeface="Angsana New" pitchFamily="18" charset="-34"/>
                        </a:rPr>
                        <a:t>Previous HIV status</a:t>
                      </a:r>
                      <a:endParaRPr kumimoji="0" lang="th-TH" sz="1800" b="1" i="0" u="none" strike="noStrike" cap="none" normalizeH="0" baseline="0" dirty="0">
                        <a:ln>
                          <a:noFill/>
                        </a:ln>
                        <a:solidFill>
                          <a:srgbClr val="FFFFFF"/>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1D4F"/>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FFFFFF"/>
                          </a:solidFill>
                          <a:effectLst/>
                          <a:latin typeface="Arial" pitchFamily="34" charset="0"/>
                          <a:cs typeface="Angsana New" pitchFamily="18" charset="-34"/>
                        </a:rPr>
                        <a:t>STI MSM clients</a:t>
                      </a:r>
                      <a:endParaRPr kumimoji="0" lang="th-TH" sz="1800" b="1" i="0" u="none" strike="noStrike" cap="none" normalizeH="0" baseline="0" dirty="0">
                        <a:ln>
                          <a:noFill/>
                        </a:ln>
                        <a:solidFill>
                          <a:srgbClr val="FFFFFF"/>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1D4F"/>
                    </a:solidFill>
                  </a:tcPr>
                </a:tc>
                <a:tc hMerge="1">
                  <a:txBody>
                    <a:bodyPr/>
                    <a:lstStyle/>
                    <a:p>
                      <a:endParaRPr lang="th-TH"/>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FFFFFF"/>
                          </a:solidFill>
                          <a:effectLst/>
                          <a:latin typeface="Arial" pitchFamily="34" charset="0"/>
                          <a:cs typeface="Angsana New" pitchFamily="18" charset="-34"/>
                        </a:rPr>
                        <a:t>Anal Pap MSM clients</a:t>
                      </a:r>
                      <a:endParaRPr kumimoji="0" lang="th-TH" sz="1800" b="1" i="0" u="none" strike="noStrike" cap="none" normalizeH="0" baseline="0" dirty="0">
                        <a:ln>
                          <a:noFill/>
                        </a:ln>
                        <a:solidFill>
                          <a:srgbClr val="FFFFFF"/>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1D4F"/>
                    </a:solidFill>
                  </a:tcPr>
                </a:tc>
                <a:tc hMerge="1">
                  <a:txBody>
                    <a:bodyPr/>
                    <a:lstStyle/>
                    <a:p>
                      <a:endParaRPr lang="th-TH"/>
                    </a:p>
                  </a:txBody>
                  <a:tcPr/>
                </a:tc>
                <a:extLst>
                  <a:ext uri="{0D108BD9-81ED-4DB2-BD59-A6C34878D82A}">
                    <a16:rowId xmlns:a16="http://schemas.microsoft.com/office/drawing/2014/main" val="10000"/>
                  </a:ext>
                </a:extLst>
              </a:tr>
              <a:tr h="396127">
                <a:tc vMerge="1">
                  <a:txBody>
                    <a:bodyPr/>
                    <a:lstStyle/>
                    <a:p>
                      <a:endParaRPr lang="th-TH"/>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000000"/>
                          </a:solidFill>
                          <a:effectLst/>
                          <a:latin typeface="Arial" pitchFamily="34" charset="0"/>
                          <a:cs typeface="Angsana New" pitchFamily="18" charset="-34"/>
                        </a:rPr>
                        <a:t>HIV-</a:t>
                      </a:r>
                      <a:r>
                        <a:rPr kumimoji="0" lang="en-US" sz="1800" b="1" i="0" u="none" strike="noStrike" cap="none" normalizeH="0" baseline="0" dirty="0" err="1">
                          <a:ln>
                            <a:noFill/>
                          </a:ln>
                          <a:solidFill>
                            <a:srgbClr val="000000"/>
                          </a:solidFill>
                          <a:effectLst/>
                          <a:latin typeface="Arial" pitchFamily="34" charset="0"/>
                          <a:cs typeface="Angsana New" pitchFamily="18" charset="-34"/>
                        </a:rPr>
                        <a:t>ve</a:t>
                      </a:r>
                      <a:endParaRPr kumimoji="0" lang="th-TH" sz="1800" b="1"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000000"/>
                          </a:solidFill>
                          <a:effectLst/>
                          <a:latin typeface="Arial" pitchFamily="34" charset="0"/>
                          <a:cs typeface="Angsana New" pitchFamily="18" charset="-34"/>
                        </a:rPr>
                        <a:t>Unknown</a:t>
                      </a:r>
                      <a:endParaRPr kumimoji="0" lang="th-TH" sz="1800" b="1"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000000"/>
                          </a:solidFill>
                          <a:effectLst/>
                          <a:latin typeface="Arial" pitchFamily="34" charset="0"/>
                          <a:cs typeface="Angsana New" pitchFamily="18" charset="-34"/>
                        </a:rPr>
                        <a:t>HIV-</a:t>
                      </a:r>
                      <a:r>
                        <a:rPr kumimoji="0" lang="en-US" sz="1800" b="1" i="0" u="none" strike="noStrike" cap="none" normalizeH="0" baseline="0" dirty="0" err="1">
                          <a:ln>
                            <a:noFill/>
                          </a:ln>
                          <a:solidFill>
                            <a:srgbClr val="000000"/>
                          </a:solidFill>
                          <a:effectLst/>
                          <a:latin typeface="Arial" pitchFamily="34" charset="0"/>
                          <a:cs typeface="Angsana New" pitchFamily="18" charset="-34"/>
                        </a:rPr>
                        <a:t>ve</a:t>
                      </a:r>
                      <a:endParaRPr kumimoji="0" lang="th-TH" sz="1800" b="1"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a:ln>
                            <a:noFill/>
                          </a:ln>
                          <a:solidFill>
                            <a:srgbClr val="000000"/>
                          </a:solidFill>
                          <a:effectLst/>
                          <a:latin typeface="Arial" pitchFamily="34" charset="0"/>
                          <a:cs typeface="Angsana New" pitchFamily="18" charset="-34"/>
                        </a:rPr>
                        <a:t>Unknown</a:t>
                      </a:r>
                      <a:endParaRPr kumimoji="0" lang="th-TH" sz="1800" b="1"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9612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rial" pitchFamily="34" charset="0"/>
                        </a:rPr>
                        <a:t>Acceptance of HIV testing</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34%</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98%</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77%</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85%</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8332">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rial" pitchFamily="34" charset="0"/>
                        </a:rPr>
                        <a:t>% tested +</a:t>
                      </a:r>
                      <a:r>
                        <a:rPr kumimoji="0" lang="en-US" sz="1800" b="0" i="0" u="none" strike="noStrike" cap="none" normalizeH="0" baseline="0" dirty="0" err="1">
                          <a:ln>
                            <a:noFill/>
                          </a:ln>
                          <a:solidFill>
                            <a:srgbClr val="000000"/>
                          </a:solidFill>
                          <a:effectLst/>
                          <a:latin typeface="Arial" pitchFamily="34" charset="0"/>
                          <a:cs typeface="Arial" pitchFamily="34" charset="0"/>
                        </a:rPr>
                        <a:t>ve</a:t>
                      </a:r>
                      <a:r>
                        <a:rPr kumimoji="0" lang="en-US" sz="1800" b="0" i="0" u="none" strike="noStrike" cap="none" normalizeH="0" baseline="0" dirty="0">
                          <a:ln>
                            <a:noFill/>
                          </a:ln>
                          <a:solidFill>
                            <a:srgbClr val="000000"/>
                          </a:solidFill>
                          <a:effectLst/>
                          <a:latin typeface="Arial" pitchFamily="34" charset="0"/>
                          <a:cs typeface="Arial" pitchFamily="34" charset="0"/>
                        </a:rPr>
                        <a:t> for HIV</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8%</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13%</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13%</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a:ln>
                            <a:noFill/>
                          </a:ln>
                          <a:solidFill>
                            <a:srgbClr val="000000"/>
                          </a:solidFill>
                          <a:effectLst/>
                          <a:latin typeface="Arial" pitchFamily="34" charset="0"/>
                          <a:cs typeface="Angsana New" pitchFamily="18" charset="-34"/>
                        </a:rPr>
                        <a:t>33%</a:t>
                      </a:r>
                      <a:endParaRPr kumimoji="0" lang="th-TH" sz="1800" b="0" i="0" u="none" strike="noStrike" cap="none" normalizeH="0" baseline="0" dirty="0">
                        <a:ln>
                          <a:noFill/>
                        </a:ln>
                        <a:solidFill>
                          <a:srgbClr val="000000"/>
                        </a:solidFill>
                        <a:effectLst/>
                        <a:latin typeface="Arial" pitchFamily="34" charset="0"/>
                        <a:cs typeface="Angsana New" pitchFamily="18" charset="-34"/>
                      </a:endParaRPr>
                    </a:p>
                  </a:txBody>
                  <a:tcPr marT="45643" marB="45643"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
        <p:nvSpPr>
          <p:cNvPr id="9" name="Rectangle 8">
            <a:extLst/>
          </p:cNvPr>
          <p:cNvSpPr/>
          <p:nvPr/>
        </p:nvSpPr>
        <p:spPr>
          <a:xfrm>
            <a:off x="6342064" y="2625726"/>
            <a:ext cx="1150937" cy="1152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p:cNvPr>
          <p:cNvSpPr/>
          <p:nvPr/>
        </p:nvSpPr>
        <p:spPr>
          <a:xfrm>
            <a:off x="8899525" y="2625726"/>
            <a:ext cx="1544638" cy="1152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8" name="Rectangle 15"/>
          <p:cNvSpPr>
            <a:spLocks noChangeArrowheads="1"/>
          </p:cNvSpPr>
          <p:nvPr/>
        </p:nvSpPr>
        <p:spPr bwMode="auto">
          <a:xfrm>
            <a:off x="7010401" y="4406901"/>
            <a:ext cx="35274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spcAft>
                <a:spcPts val="1200"/>
              </a:spcAft>
              <a:buNone/>
            </a:pPr>
            <a:r>
              <a:rPr lang="en-US" altLang="en-US" sz="1400" b="1">
                <a:solidFill>
                  <a:srgbClr val="000000"/>
                </a:solidFill>
                <a:latin typeface="Arial" panose="020B0604020202020204" pitchFamily="34" charset="0"/>
                <a:cs typeface="Arial" panose="020B0604020202020204" pitchFamily="34" charset="0"/>
              </a:rPr>
              <a:t>High-grade anal pre-cancerous lesions</a:t>
            </a:r>
          </a:p>
        </p:txBody>
      </p:sp>
      <p:cxnSp>
        <p:nvCxnSpPr>
          <p:cNvPr id="13" name="Straight Arrow Connector 12">
            <a:extLst/>
          </p:cNvPr>
          <p:cNvCxnSpPr>
            <a:cxnSpLocks/>
          </p:cNvCxnSpPr>
          <p:nvPr/>
        </p:nvCxnSpPr>
        <p:spPr>
          <a:xfrm flipH="1">
            <a:off x="7815263" y="4733925"/>
            <a:ext cx="411162" cy="94615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p:cNvPr>
          <p:cNvCxnSpPr>
            <a:cxnSpLocks/>
          </p:cNvCxnSpPr>
          <p:nvPr/>
        </p:nvCxnSpPr>
        <p:spPr>
          <a:xfrm>
            <a:off x="9550401" y="4711700"/>
            <a:ext cx="500063" cy="1011238"/>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p:cNvPr>
          <p:cNvSpPr/>
          <p:nvPr/>
        </p:nvSpPr>
        <p:spPr>
          <a:xfrm>
            <a:off x="1941514" y="4051300"/>
            <a:ext cx="4975225" cy="585788"/>
          </a:xfrm>
          <a:prstGeom prst="rect">
            <a:avLst/>
          </a:prstGeom>
          <a:solidFill>
            <a:srgbClr val="00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92" name="Rectangle 7"/>
          <p:cNvSpPr>
            <a:spLocks noChangeArrowheads="1"/>
          </p:cNvSpPr>
          <p:nvPr/>
        </p:nvSpPr>
        <p:spPr bwMode="auto">
          <a:xfrm>
            <a:off x="2000251" y="3995739"/>
            <a:ext cx="475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th-TH" sz="1600" b="1">
                <a:solidFill>
                  <a:schemeClr val="bg1"/>
                </a:solidFill>
                <a:latin typeface="Arial" panose="020B0604020202020204" pitchFamily="34" charset="0"/>
              </a:rPr>
              <a:t>Using screening for anal pre-cancerous lesions as “entry point” for HIV testing</a:t>
            </a:r>
            <a:endParaRPr lang="th-TH" altLang="th-TH" sz="1600" b="1">
              <a:solidFill>
                <a:schemeClr val="bg1"/>
              </a:solidFill>
              <a:latin typeface="Arial" panose="020B0604020202020204" pitchFamily="34" charset="0"/>
            </a:endParaRPr>
          </a:p>
        </p:txBody>
      </p:sp>
    </p:spTree>
    <p:extLst>
      <p:ext uri="{BB962C8B-B14F-4D97-AF65-F5344CB8AC3E}">
        <p14:creationId xmlns:p14="http://schemas.microsoft.com/office/powerpoint/2010/main" val="125849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363" y="1365250"/>
            <a:ext cx="730726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p:cNvPr>
          <p:cNvSpPr>
            <a:spLocks noGrp="1"/>
          </p:cNvSpPr>
          <p:nvPr>
            <p:ph type="title"/>
          </p:nvPr>
        </p:nvSpPr>
        <p:spPr>
          <a:xfrm>
            <a:off x="2152650" y="365125"/>
            <a:ext cx="7886700" cy="914400"/>
          </a:xfrm>
        </p:spPr>
        <p:txBody>
          <a:bodyPr rtlCol="0">
            <a:noAutofit/>
          </a:bodyPr>
          <a:lstStyle/>
          <a:p>
            <a:pPr>
              <a:lnSpc>
                <a:spcPts val="3200"/>
              </a:lnSpc>
              <a:defRPr/>
            </a:pPr>
            <a:r>
              <a:rPr lang="en-US" sz="3200" dirty="0">
                <a:solidFill>
                  <a:srgbClr val="F58423"/>
                </a:solidFill>
              </a:rPr>
              <a:t>“Tangerine Community Health Center”:</a:t>
            </a:r>
            <a:r>
              <a:rPr lang="en-US" sz="2400" dirty="0"/>
              <a:t/>
            </a:r>
            <a:br>
              <a:rPr lang="en-US" sz="2400" dirty="0"/>
            </a:br>
            <a:r>
              <a:rPr lang="en-US" sz="2400" dirty="0"/>
              <a:t> Trans-led, integrated, hormone and sexual health services</a:t>
            </a:r>
          </a:p>
        </p:txBody>
      </p:sp>
      <p:pic>
        <p:nvPicPr>
          <p:cNvPr id="307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1306514"/>
            <a:ext cx="1614488"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p:cNvPr>
          <p:cNvSpPr/>
          <p:nvPr/>
        </p:nvSpPr>
        <p:spPr>
          <a:xfrm>
            <a:off x="1492251" y="6343651"/>
            <a:ext cx="6532563" cy="5318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grpSp>
        <p:nvGrpSpPr>
          <p:cNvPr id="30726" name="Group 31"/>
          <p:cNvGrpSpPr>
            <a:grpSpLocks/>
          </p:cNvGrpSpPr>
          <p:nvPr/>
        </p:nvGrpSpPr>
        <p:grpSpPr bwMode="auto">
          <a:xfrm>
            <a:off x="1890714" y="6427789"/>
            <a:ext cx="3214687" cy="363537"/>
            <a:chOff x="231775" y="344988"/>
            <a:chExt cx="7271209" cy="815975"/>
          </a:xfrm>
        </p:grpSpPr>
        <p:grpSp>
          <p:nvGrpSpPr>
            <p:cNvPr id="30727" name="Group 14"/>
            <p:cNvGrpSpPr>
              <a:grpSpLocks/>
            </p:cNvGrpSpPr>
            <p:nvPr/>
          </p:nvGrpSpPr>
          <p:grpSpPr bwMode="auto">
            <a:xfrm>
              <a:off x="231775" y="344988"/>
              <a:ext cx="7271209" cy="815975"/>
              <a:chOff x="140084" y="115676"/>
              <a:chExt cx="8836613" cy="952500"/>
            </a:xfrm>
          </p:grpSpPr>
          <p:pic>
            <p:nvPicPr>
              <p:cNvPr id="3072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084" y="361295"/>
                <a:ext cx="2008871" cy="5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3774" y="207431"/>
                <a:ext cx="1288988" cy="7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95876" y="115676"/>
                <a:ext cx="1080821"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Logo_FHI36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8135" y="361295"/>
                <a:ext cx="1296581" cy="5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8"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73517" y="507825"/>
              <a:ext cx="1479483" cy="5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691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48" y="176867"/>
            <a:ext cx="11567852" cy="940214"/>
          </a:xfrm>
        </p:spPr>
        <p:txBody>
          <a:bodyPr>
            <a:normAutofit/>
          </a:bodyPr>
          <a:lstStyle/>
          <a:p>
            <a:r>
              <a:rPr lang="en-US" dirty="0">
                <a:solidFill>
                  <a:srgbClr val="FF0000"/>
                </a:solidFill>
              </a:rPr>
              <a:t>Tangerine Clinic </a:t>
            </a:r>
            <a:r>
              <a:rPr lang="en-US" dirty="0"/>
              <a:t>clients, up to December </a:t>
            </a:r>
            <a:r>
              <a:rPr lang="en-US" dirty="0" smtClean="0"/>
              <a:t>2018 (3 yrs.)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214"/>
            <a:ext cx="7488342" cy="49777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436" y="1364325"/>
            <a:ext cx="6108032" cy="5102352"/>
          </a:xfrm>
          <a:prstGeom prst="rect">
            <a:avLst/>
          </a:prstGeom>
        </p:spPr>
      </p:pic>
    </p:spTree>
    <p:extLst>
      <p:ext uri="{BB962C8B-B14F-4D97-AF65-F5344CB8AC3E}">
        <p14:creationId xmlns:p14="http://schemas.microsoft.com/office/powerpoint/2010/main" val="23998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2510"/>
            <a:ext cx="11296650" cy="917023"/>
          </a:xfrm>
        </p:spPr>
        <p:txBody>
          <a:bodyPr>
            <a:noAutofit/>
          </a:bodyPr>
          <a:lstStyle/>
          <a:p>
            <a:r>
              <a:rPr lang="en-US" sz="3600" dirty="0">
                <a:solidFill>
                  <a:srgbClr val="FF0000"/>
                </a:solidFill>
              </a:rPr>
              <a:t>KP-led health services: </a:t>
            </a:r>
            <a:r>
              <a:rPr lang="en-US" sz="3600" dirty="0"/>
              <a:t>Differentiated service delivery along the </a:t>
            </a:r>
            <a:r>
              <a:rPr lang="en-US" sz="3600" dirty="0">
                <a:solidFill>
                  <a:srgbClr val="3DC7DC"/>
                </a:solidFill>
              </a:rPr>
              <a:t>Reach-Recruit-Test-Treat-Prevent-Retain</a:t>
            </a:r>
            <a:r>
              <a:rPr lang="en-US" sz="3600" dirty="0"/>
              <a:t> cascade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8336"/>
          <a:stretch/>
        </p:blipFill>
        <p:spPr>
          <a:xfrm>
            <a:off x="302003" y="1416826"/>
            <a:ext cx="7198727" cy="4863095"/>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61555"/>
          <a:stretch/>
        </p:blipFill>
        <p:spPr>
          <a:xfrm>
            <a:off x="7764284" y="1329533"/>
            <a:ext cx="4427715" cy="4797595"/>
          </a:xfrm>
          <a:prstGeom prst="rect">
            <a:avLst/>
          </a:prstGeom>
        </p:spPr>
      </p:pic>
    </p:spTree>
    <p:extLst>
      <p:ext uri="{BB962C8B-B14F-4D97-AF65-F5344CB8AC3E}">
        <p14:creationId xmlns:p14="http://schemas.microsoft.com/office/powerpoint/2010/main" val="11320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11"/>
            <a:ext cx="10515600" cy="931166"/>
          </a:xfrm>
        </p:spPr>
        <p:txBody>
          <a:bodyPr>
            <a:noAutofit/>
          </a:bodyPr>
          <a:lstStyle/>
          <a:p>
            <a:r>
              <a:rPr lang="en-US" dirty="0">
                <a:solidFill>
                  <a:srgbClr val="FF0000"/>
                </a:solidFill>
              </a:rPr>
              <a:t>Same-Day </a:t>
            </a:r>
            <a:r>
              <a:rPr lang="en-US" dirty="0" smtClean="0">
                <a:solidFill>
                  <a:srgbClr val="FF0000"/>
                </a:solidFill>
              </a:rPr>
              <a:t>ART Initiation </a:t>
            </a:r>
            <a:r>
              <a:rPr lang="en-US" dirty="0" smtClean="0"/>
              <a:t>to improve the 2</a:t>
            </a:r>
            <a:r>
              <a:rPr lang="en-US" baseline="30000" dirty="0" smtClean="0"/>
              <a:t>nd</a:t>
            </a:r>
            <a:r>
              <a:rPr lang="en-US" dirty="0" smtClean="0"/>
              <a:t> 90</a:t>
            </a:r>
            <a:endParaRPr lang="en-US"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70754"/>
            <a:ext cx="12192000" cy="5219700"/>
          </a:xfrm>
        </p:spPr>
      </p:pic>
    </p:spTree>
    <p:extLst>
      <p:ext uri="{BB962C8B-B14F-4D97-AF65-F5344CB8AC3E}">
        <p14:creationId xmlns:p14="http://schemas.microsoft.com/office/powerpoint/2010/main" val="83406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11758</TotalTime>
  <Words>1375</Words>
  <Application>Microsoft Office PowerPoint</Application>
  <PresentationFormat>Widescreen</PresentationFormat>
  <Paragraphs>130</Paragraphs>
  <Slides>17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Angsana New</vt:lpstr>
      <vt:lpstr>Arial</vt:lpstr>
      <vt:lpstr>Arial Narrow</vt:lpstr>
      <vt:lpstr>Calibri</vt:lpstr>
      <vt:lpstr>Century Gothic</vt:lpstr>
      <vt:lpstr>Corbel</vt:lpstr>
      <vt:lpstr>Cordia New</vt:lpstr>
      <vt:lpstr>CordiaUPC</vt:lpstr>
      <vt:lpstr>Courier New</vt:lpstr>
      <vt:lpstr>Tahoma</vt:lpstr>
      <vt:lpstr>Wingdings</vt:lpstr>
      <vt:lpstr>Office Theme</vt:lpstr>
      <vt:lpstr>PowerPoint Presentation</vt:lpstr>
      <vt:lpstr>PowerPoint Presentation</vt:lpstr>
      <vt:lpstr>Thailand Treatment Cascade: 2017</vt:lpstr>
      <vt:lpstr>We still need to do more to find those who are not yet diagnosed</vt:lpstr>
      <vt:lpstr>Using Anal Pap and STI service as entry point for HIV testing for MSM: Example of PICT</vt:lpstr>
      <vt:lpstr>“Tangerine Community Health Center”:  Trans-led, integrated, hormone and sexual health services</vt:lpstr>
      <vt:lpstr>Tangerine Clinic clients, up to December 2018 (3 yrs.)</vt:lpstr>
      <vt:lpstr>KP-led health services: Differentiated service delivery along the Reach-Recruit-Test-Treat-Prevent-Retain cascade</vt:lpstr>
      <vt:lpstr>Same-Day ART Initiation to improve the 2nd 90</vt:lpstr>
      <vt:lpstr>Same-Day ART: Time to ART initiation</vt:lpstr>
      <vt:lpstr>Same-Day ART: Retention and viral load suppression</vt:lpstr>
      <vt:lpstr>Thailand’s PrEP Programs</vt:lpstr>
      <vt:lpstr> Key Population-Led Same-Day PrEP Services</vt:lpstr>
      <vt:lpstr>Princess PrEP, dispensed through KPLHS (as of June 12, 2019)</vt:lpstr>
      <vt:lpstr>Thailand’s PrEP Programs</vt:lpstr>
      <vt:lpstr>Challenges in ending AIDS in Bangkok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epidemic in Thailand for CROI</dc:title>
  <dc:creator>TRC-FMSY662</dc:creator>
  <cp:lastModifiedBy>user</cp:lastModifiedBy>
  <cp:revision>288</cp:revision>
  <cp:lastPrinted>2019-02-14T13:56:32Z</cp:lastPrinted>
  <dcterms:created xsi:type="dcterms:W3CDTF">2019-01-08T02:08:53Z</dcterms:created>
  <dcterms:modified xsi:type="dcterms:W3CDTF">2019-07-21T04:36:49Z</dcterms:modified>
</cp:coreProperties>
</file>